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1" r:id="rId3"/>
    <p:sldId id="385" r:id="rId4"/>
    <p:sldId id="389" r:id="rId5"/>
    <p:sldId id="390" r:id="rId6"/>
    <p:sldId id="392" r:id="rId7"/>
    <p:sldId id="391" r:id="rId8"/>
    <p:sldId id="394" r:id="rId9"/>
    <p:sldId id="393" r:id="rId10"/>
    <p:sldId id="381" r:id="rId11"/>
    <p:sldId id="260" r:id="rId12"/>
    <p:sldId id="3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6D6D"/>
    <a:srgbClr val="613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1CE45B-FB96-D82F-2C22-3719EF40291D}" v="25" dt="2025-08-26T07:21:08.995"/>
    <p1510:client id="{603D49A3-D793-D493-FDCC-6F9FFF6A0616}" v="355" dt="2025-08-25T12:16:14.843"/>
    <p1510:client id="{614074D2-8282-70E4-C23B-CBB2B17A3CE0}" v="31" dt="2025-08-26T08:37:24.811"/>
    <p1510:client id="{67512F0D-26F7-F270-3F15-631A6A0587D9}" v="100" dt="2025-08-26T05:58:53.879"/>
    <p1510:client id="{AE1F1F9E-7418-3EFF-0DF1-34A700E3A6B5}" v="1020" dt="2025-08-25T07:08:00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96443E-570B-427C-9679-A8931381BCF2}" type="doc">
      <dgm:prSet loTypeId="urn:microsoft.com/office/officeart/2005/8/layout/chevron2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05F7991-1D90-46F3-8E03-77C9AAEC18C7}">
      <dgm:prSet phldr="0" custT="1"/>
      <dgm:spPr/>
      <dgm:t>
        <a:bodyPr/>
        <a:lstStyle/>
        <a:p>
          <a:pPr algn="ctr" rtl="0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Human Resource</a:t>
          </a:r>
        </a:p>
      </dgm:t>
    </dgm:pt>
    <dgm:pt modelId="{5EE2BA86-C9E8-4600-9F3C-1CE26E480D4E}" type="parTrans" cxnId="{D178C939-8259-4411-A5D3-FF966190688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F72BA0-141A-4805-8901-1713A5275C59}" type="sibTrans" cxnId="{D178C939-8259-4411-A5D3-FF966190688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7C1546-C5B2-45D5-AAE3-210F2DFBE2B5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Quality Assurance training 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 आश्वासन प्रशिक्षण</a:t>
          </a:r>
          <a:r>
            <a:rPr lang="en-US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  </a:t>
          </a:r>
        </a:p>
      </dgm:t>
    </dgm:pt>
    <dgm:pt modelId="{295F3D07-DD7C-4ECA-A750-6D2CD711F2EB}" type="parTrans" cxnId="{76ABB614-AC89-4143-B025-38735D1B87D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7BDA7B-C837-4FD3-B251-781D8B758A82}" type="sibTrans" cxnId="{76ABB614-AC89-4143-B025-38735D1B87D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3DC38D0-27C0-4268-A556-A6737F10303C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Supplementary training / 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पूरक प्रशिक्षण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8429212-FA55-4EB9-BA49-3708F0B4EAE3}" type="parTrans" cxnId="{835BB5D1-A78C-4FFE-9EA7-EB10C78C499C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1DC55B-8085-44BD-B242-22F1CF525C4E}" type="sibTrans" cxnId="{835BB5D1-A78C-4FFE-9EA7-EB10C78C499C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533259-72BD-405F-AC23-69A4ED9EC8D1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Refresher training / 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पुनः प्रशिक्षण 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170BF88-A7FA-4D84-A625-7D1151CE4C56}" type="parTrans" cxnId="{E70ABF85-6A7E-4949-BD1D-1992FA8F0CC6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03C8B48-C389-4C70-88DE-A7EC173CA4BC}" type="sibTrans" cxnId="{E70ABF85-6A7E-4949-BD1D-1992FA8F0CC6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A2F7A82-A1E1-4892-BE3C-3C98E7522402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Induction to all the staff /</a:t>
          </a:r>
          <a:r>
            <a:rPr lang="hi-IN" sz="1800" b="0" i="0" dirty="0">
              <a:solidFill>
                <a:schemeClr val="accent2"/>
              </a:solidFill>
            </a:rPr>
            <a:t>सभी </a:t>
          </a:r>
          <a:r>
            <a:rPr lang="hi-IN" sz="1800" dirty="0">
              <a:solidFill>
                <a:schemeClr val="accent2"/>
              </a:solidFill>
            </a:rPr>
            <a:t>स्टाफ़</a:t>
          </a:r>
          <a:r>
            <a:rPr lang="en-US" sz="1800" dirty="0">
              <a:solidFill>
                <a:schemeClr val="accent2"/>
              </a:solidFill>
            </a:rPr>
            <a:t> </a:t>
          </a:r>
          <a:r>
            <a:rPr lang="hi-IN" sz="1800" b="0" i="0" dirty="0">
              <a:solidFill>
                <a:schemeClr val="accent2"/>
              </a:solidFill>
            </a:rPr>
            <a:t>को इंडक्शन प्रशिक्षण प्रदान किया जाना चाहिए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438E31D-D21A-4E6D-BEA9-26C910F35E78}" type="parTrans" cxnId="{2095384C-95C6-4C81-92FB-149101D63849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96A3439-A985-4AC4-B1D2-9F117BA75205}" type="sibTrans" cxnId="{2095384C-95C6-4C81-92FB-149101D63849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78FA7C-9CE1-4B39-8C3D-9493179A6236}">
      <dgm:prSet phldr="0" custT="1"/>
      <dgm:spPr/>
      <dgm:t>
        <a:bodyPr/>
        <a:lstStyle/>
        <a:p>
          <a:pPr algn="ctr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Monitoring and evaluation</a:t>
          </a:r>
        </a:p>
      </dgm:t>
    </dgm:pt>
    <dgm:pt modelId="{4DD8FA9C-D144-45FD-A99B-561561553D7D}" type="parTrans" cxnId="{F453F71D-1D76-4414-AA4A-7293A3225438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C62874-785A-4906-9475-553B32A82395}" type="sibTrans" cxnId="{F453F71D-1D76-4414-AA4A-7293A3225438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AE8EE0E-6C0D-4396-A6DB-B28D8CE17A80}">
      <dgm:prSet phldr="0" custT="1"/>
      <dgm:spPr/>
      <dgm:t>
        <a:bodyPr/>
        <a:lstStyle/>
        <a:p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Quality Objectives/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 उद्देश्य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8E4405-9209-449E-8205-C1914DACADDB}" type="parTrans" cxnId="{68278A15-4F9E-4DDB-9E18-21E995210189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C83ACD9-FC4C-4B06-B0C5-164BB9A77B7C}" type="sibTrans" cxnId="{68278A15-4F9E-4DDB-9E18-21E995210189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0138CE1-7D8F-461B-B4B5-3F6DAA30E615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Outcome indicator/  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परिणाम सूचक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C286178-98FD-4BC3-B347-5B094DDF7107}" type="parTrans" cxnId="{679C0AAE-B81D-42B1-84CE-5A8BD1936F2E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8193CA0-64FE-4F5B-883D-4168D1C45892}" type="sibTrans" cxnId="{679C0AAE-B81D-42B1-84CE-5A8BD1936F2E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B8EF52E-5825-4943-AEBD-92702CE87252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CSS/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ग्राहक संतुष्टि सर्वेक्षण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B53B924-449C-4F59-A092-B87015D58D7C}" type="parTrans" cxnId="{EB78995A-0EA1-4B36-8DD7-CE8F5C730935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7E6E12D6-9FB0-423C-809D-9F4CFF478E23}" type="sibTrans" cxnId="{EB78995A-0EA1-4B36-8DD7-CE8F5C730935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A9A4B6-0C7F-48E4-9FF5-0CD899336929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Indicator monitoring : PSS 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सूचक निगरानी: रोगी संतुष्टि सर्वेक्षण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888082-1F0C-47C8-BD2E-B6F3ADBD5EA7}" type="sibTrans" cxnId="{41E284F1-98A6-4E76-9368-1719C9EA69AC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E8E35A-1018-4C84-AB32-6984E83387C6}" type="parTrans" cxnId="{41E284F1-98A6-4E76-9368-1719C9EA69AC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5D90F99-8044-4E79-8E56-1A696E0D8F50}">
      <dgm:prSet phldr="0" custT="1"/>
      <dgm:spPr/>
      <dgm:t>
        <a:bodyPr/>
        <a:lstStyle/>
        <a:p>
          <a:r>
            <a:rPr lang="en-US" sz="18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Monthly Quality Committee meetings/ 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मासिक गुणवत्ता समिति की बैठकें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0C0CC87-0AB5-48DB-99F1-E300B0C3155D}" type="parTrans" cxnId="{97C1CD16-743B-445F-8854-D171EB7A2F08}">
      <dgm:prSet/>
      <dgm:spPr/>
      <dgm:t>
        <a:bodyPr/>
        <a:lstStyle/>
        <a:p>
          <a:endParaRPr lang="en-IN"/>
        </a:p>
      </dgm:t>
    </dgm:pt>
    <dgm:pt modelId="{B4A50FD4-D727-46AB-8DCA-BDCA62A91BDE}" type="sibTrans" cxnId="{97C1CD16-743B-445F-8854-D171EB7A2F08}">
      <dgm:prSet/>
      <dgm:spPr/>
      <dgm:t>
        <a:bodyPr/>
        <a:lstStyle/>
        <a:p>
          <a:endParaRPr lang="en-IN"/>
        </a:p>
      </dgm:t>
    </dgm:pt>
    <dgm:pt modelId="{2D84D8E7-0EDD-40C3-8454-91F400712E7D}" type="pres">
      <dgm:prSet presAssocID="{0596443E-570B-427C-9679-A8931381BCF2}" presName="linearFlow" presStyleCnt="0">
        <dgm:presLayoutVars>
          <dgm:dir/>
          <dgm:animLvl val="lvl"/>
          <dgm:resizeHandles val="exact"/>
        </dgm:presLayoutVars>
      </dgm:prSet>
      <dgm:spPr/>
    </dgm:pt>
    <dgm:pt modelId="{69424462-A163-44CD-AC0B-FDF523C63FDE}" type="pres">
      <dgm:prSet presAssocID="{A05F7991-1D90-46F3-8E03-77C9AAEC18C7}" presName="composite" presStyleCnt="0"/>
      <dgm:spPr/>
    </dgm:pt>
    <dgm:pt modelId="{477595A9-AD75-4B0F-A77A-C407E8CD2CA7}" type="pres">
      <dgm:prSet presAssocID="{A05F7991-1D90-46F3-8E03-77C9AAEC18C7}" presName="parentText" presStyleLbl="alignNode1" presStyleIdx="0" presStyleCnt="2" custLinFactNeighborY="-9946">
        <dgm:presLayoutVars>
          <dgm:chMax val="1"/>
          <dgm:bulletEnabled val="1"/>
        </dgm:presLayoutVars>
      </dgm:prSet>
      <dgm:spPr/>
    </dgm:pt>
    <dgm:pt modelId="{5A171A4C-721D-4AC3-8A35-3AEB16EBE1FE}" type="pres">
      <dgm:prSet presAssocID="{A05F7991-1D90-46F3-8E03-77C9AAEC18C7}" presName="descendantText" presStyleLbl="alignAcc1" presStyleIdx="0" presStyleCnt="2" custScaleX="98631" custScaleY="131537">
        <dgm:presLayoutVars>
          <dgm:bulletEnabled val="1"/>
        </dgm:presLayoutVars>
      </dgm:prSet>
      <dgm:spPr/>
    </dgm:pt>
    <dgm:pt modelId="{496E4704-E022-462E-A3FB-639D181D4972}" type="pres">
      <dgm:prSet presAssocID="{F5F72BA0-141A-4805-8901-1713A5275C59}" presName="sp" presStyleCnt="0"/>
      <dgm:spPr/>
    </dgm:pt>
    <dgm:pt modelId="{3D9F1369-0B6F-4390-8243-32E41075FFA9}" type="pres">
      <dgm:prSet presAssocID="{8978FA7C-9CE1-4B39-8C3D-9493179A6236}" presName="composite" presStyleCnt="0"/>
      <dgm:spPr/>
    </dgm:pt>
    <dgm:pt modelId="{C1606C26-412A-4DC0-B3D8-2EF45897151C}" type="pres">
      <dgm:prSet presAssocID="{8978FA7C-9CE1-4B39-8C3D-9493179A6236}" presName="parentText" presStyleLbl="alignNode1" presStyleIdx="1" presStyleCnt="2" custScaleY="129312">
        <dgm:presLayoutVars>
          <dgm:chMax val="1"/>
          <dgm:bulletEnabled val="1"/>
        </dgm:presLayoutVars>
      </dgm:prSet>
      <dgm:spPr/>
    </dgm:pt>
    <dgm:pt modelId="{C720AB75-434F-4940-B0FC-C02CA20E8A4F}" type="pres">
      <dgm:prSet presAssocID="{8978FA7C-9CE1-4B39-8C3D-9493179A6236}" presName="descendantText" presStyleLbl="alignAcc1" presStyleIdx="1" presStyleCnt="2" custScaleX="99096" custScaleY="154026">
        <dgm:presLayoutVars>
          <dgm:bulletEnabled val="1"/>
        </dgm:presLayoutVars>
      </dgm:prSet>
      <dgm:spPr/>
    </dgm:pt>
  </dgm:ptLst>
  <dgm:cxnLst>
    <dgm:cxn modelId="{8035CD02-D67F-4585-929A-72999B6BEC46}" type="presOf" srcId="{A5D90F99-8044-4E79-8E56-1A696E0D8F50}" destId="{C720AB75-434F-4940-B0FC-C02CA20E8A4F}" srcOrd="0" destOrd="4" presId="urn:microsoft.com/office/officeart/2005/8/layout/chevron2"/>
    <dgm:cxn modelId="{76ABB614-AC89-4143-B025-38735D1B87DF}" srcId="{A05F7991-1D90-46F3-8E03-77C9AAEC18C7}" destId="{677C1546-C5B2-45D5-AAE3-210F2DFBE2B5}" srcOrd="0" destOrd="0" parTransId="{295F3D07-DD7C-4ECA-A750-6D2CD711F2EB}" sibTransId="{B67BDA7B-C837-4FD3-B251-781D8B758A82}"/>
    <dgm:cxn modelId="{68278A15-4F9E-4DDB-9E18-21E995210189}" srcId="{8978FA7C-9CE1-4B39-8C3D-9493179A6236}" destId="{CAE8EE0E-6C0D-4396-A6DB-B28D8CE17A80}" srcOrd="3" destOrd="0" parTransId="{B68E4405-9209-449E-8205-C1914DACADDB}" sibTransId="{AC83ACD9-FC4C-4B06-B0C5-164BB9A77B7C}"/>
    <dgm:cxn modelId="{0A458F16-9E9E-4905-9E15-2FC7A27181E4}" type="presOf" srcId="{CAE8EE0E-6C0D-4396-A6DB-B28D8CE17A80}" destId="{C720AB75-434F-4940-B0FC-C02CA20E8A4F}" srcOrd="0" destOrd="3" presId="urn:microsoft.com/office/officeart/2005/8/layout/chevron2"/>
    <dgm:cxn modelId="{97C1CD16-743B-445F-8854-D171EB7A2F08}" srcId="{8978FA7C-9CE1-4B39-8C3D-9493179A6236}" destId="{A5D90F99-8044-4E79-8E56-1A696E0D8F50}" srcOrd="4" destOrd="0" parTransId="{D0C0CC87-0AB5-48DB-99F1-E300B0C3155D}" sibTransId="{B4A50FD4-D727-46AB-8DCA-BDCA62A91BDE}"/>
    <dgm:cxn modelId="{F453F71D-1D76-4414-AA4A-7293A3225438}" srcId="{0596443E-570B-427C-9679-A8931381BCF2}" destId="{8978FA7C-9CE1-4B39-8C3D-9493179A6236}" srcOrd="1" destOrd="0" parTransId="{4DD8FA9C-D144-45FD-A99B-561561553D7D}" sibTransId="{28C62874-785A-4906-9475-553B32A82395}"/>
    <dgm:cxn modelId="{22410C28-8625-4738-87FE-4FCEB26D9242}" type="presOf" srcId="{EB8EF52E-5825-4943-AEBD-92702CE87252}" destId="{C720AB75-434F-4940-B0FC-C02CA20E8A4F}" srcOrd="0" destOrd="2" presId="urn:microsoft.com/office/officeart/2005/8/layout/chevron2"/>
    <dgm:cxn modelId="{9E66F92C-EA06-4EC0-9282-F3B33DD1B8BF}" type="presOf" srcId="{A05F7991-1D90-46F3-8E03-77C9AAEC18C7}" destId="{477595A9-AD75-4B0F-A77A-C407E8CD2CA7}" srcOrd="0" destOrd="0" presId="urn:microsoft.com/office/officeart/2005/8/layout/chevron2"/>
    <dgm:cxn modelId="{D178C939-8259-4411-A5D3-FF966190688F}" srcId="{0596443E-570B-427C-9679-A8931381BCF2}" destId="{A05F7991-1D90-46F3-8E03-77C9AAEC18C7}" srcOrd="0" destOrd="0" parTransId="{5EE2BA86-C9E8-4600-9F3C-1CE26E480D4E}" sibTransId="{F5F72BA0-141A-4805-8901-1713A5275C59}"/>
    <dgm:cxn modelId="{C7E8BB40-A03A-42F4-BCC1-90B4098234D4}" type="presOf" srcId="{677C1546-C5B2-45D5-AAE3-210F2DFBE2B5}" destId="{5A171A4C-721D-4AC3-8A35-3AEB16EBE1FE}" srcOrd="0" destOrd="0" presId="urn:microsoft.com/office/officeart/2005/8/layout/chevron2"/>
    <dgm:cxn modelId="{4628B544-A03E-4176-9815-E648830AE2AF}" type="presOf" srcId="{E3DC38D0-27C0-4268-A556-A6737F10303C}" destId="{5A171A4C-721D-4AC3-8A35-3AEB16EBE1FE}" srcOrd="0" destOrd="1" presId="urn:microsoft.com/office/officeart/2005/8/layout/chevron2"/>
    <dgm:cxn modelId="{2095384C-95C6-4C81-92FB-149101D63849}" srcId="{A05F7991-1D90-46F3-8E03-77C9AAEC18C7}" destId="{4A2F7A82-A1E1-4892-BE3C-3C98E7522402}" srcOrd="3" destOrd="0" parTransId="{A438E31D-D21A-4E6D-BEA9-26C910F35E78}" sibTransId="{F96A3439-A985-4AC4-B1D2-9F117BA75205}"/>
    <dgm:cxn modelId="{0614D653-2993-43DE-BF06-3C37F4F5D1C8}" type="presOf" srcId="{B7A9A4B6-0C7F-48E4-9FF5-0CD899336929}" destId="{C720AB75-434F-4940-B0FC-C02CA20E8A4F}" srcOrd="0" destOrd="0" presId="urn:microsoft.com/office/officeart/2005/8/layout/chevron2"/>
    <dgm:cxn modelId="{0977625A-AFF9-4C12-8342-EF578BAA478F}" type="presOf" srcId="{4A2F7A82-A1E1-4892-BE3C-3C98E7522402}" destId="{5A171A4C-721D-4AC3-8A35-3AEB16EBE1FE}" srcOrd="0" destOrd="3" presId="urn:microsoft.com/office/officeart/2005/8/layout/chevron2"/>
    <dgm:cxn modelId="{EB78995A-0EA1-4B36-8DD7-CE8F5C730935}" srcId="{8978FA7C-9CE1-4B39-8C3D-9493179A6236}" destId="{EB8EF52E-5825-4943-AEBD-92702CE87252}" srcOrd="2" destOrd="0" parTransId="{0B53B924-449C-4F59-A092-B87015D58D7C}" sibTransId="{7E6E12D6-9FB0-423C-809D-9F4CFF478E23}"/>
    <dgm:cxn modelId="{E70ABF85-6A7E-4949-BD1D-1992FA8F0CC6}" srcId="{A05F7991-1D90-46F3-8E03-77C9AAEC18C7}" destId="{D0533259-72BD-405F-AC23-69A4ED9EC8D1}" srcOrd="2" destOrd="0" parTransId="{F170BF88-A7FA-4D84-A625-7D1151CE4C56}" sibTransId="{203C8B48-C389-4C70-88DE-A7EC173CA4BC}"/>
    <dgm:cxn modelId="{679C0AAE-B81D-42B1-84CE-5A8BD1936F2E}" srcId="{8978FA7C-9CE1-4B39-8C3D-9493179A6236}" destId="{50138CE1-7D8F-461B-B4B5-3F6DAA30E615}" srcOrd="1" destOrd="0" parTransId="{2C286178-98FD-4BC3-B347-5B094DDF7107}" sibTransId="{F8193CA0-64FE-4F5B-883D-4168D1C45892}"/>
    <dgm:cxn modelId="{B15996AF-1486-4B43-9095-318B3507408A}" type="presOf" srcId="{8978FA7C-9CE1-4B39-8C3D-9493179A6236}" destId="{C1606C26-412A-4DC0-B3D8-2EF45897151C}" srcOrd="0" destOrd="0" presId="urn:microsoft.com/office/officeart/2005/8/layout/chevron2"/>
    <dgm:cxn modelId="{84112CBF-0EE4-484D-8C93-0A67C283C391}" type="presOf" srcId="{50138CE1-7D8F-461B-B4B5-3F6DAA30E615}" destId="{C720AB75-434F-4940-B0FC-C02CA20E8A4F}" srcOrd="0" destOrd="1" presId="urn:microsoft.com/office/officeart/2005/8/layout/chevron2"/>
    <dgm:cxn modelId="{835BB5D1-A78C-4FFE-9EA7-EB10C78C499C}" srcId="{A05F7991-1D90-46F3-8E03-77C9AAEC18C7}" destId="{E3DC38D0-27C0-4268-A556-A6737F10303C}" srcOrd="1" destOrd="0" parTransId="{D8429212-FA55-4EB9-BA49-3708F0B4EAE3}" sibTransId="{F51DC55B-8085-44BD-B242-22F1CF525C4E}"/>
    <dgm:cxn modelId="{C96FAAD6-F932-4D27-A834-E1F97A7B9C02}" type="presOf" srcId="{D0533259-72BD-405F-AC23-69A4ED9EC8D1}" destId="{5A171A4C-721D-4AC3-8A35-3AEB16EBE1FE}" srcOrd="0" destOrd="2" presId="urn:microsoft.com/office/officeart/2005/8/layout/chevron2"/>
    <dgm:cxn modelId="{41E284F1-98A6-4E76-9368-1719C9EA69AC}" srcId="{8978FA7C-9CE1-4B39-8C3D-9493179A6236}" destId="{B7A9A4B6-0C7F-48E4-9FF5-0CD899336929}" srcOrd="0" destOrd="0" parTransId="{E8E8E35A-1018-4C84-AB32-6984E83387C6}" sibTransId="{89888082-1F0C-47C8-BD2E-B6F3ADBD5EA7}"/>
    <dgm:cxn modelId="{7C09A3F2-62C9-414B-97D9-5EADCDB89A4A}" type="presOf" srcId="{0596443E-570B-427C-9679-A8931381BCF2}" destId="{2D84D8E7-0EDD-40C3-8454-91F400712E7D}" srcOrd="0" destOrd="0" presId="urn:microsoft.com/office/officeart/2005/8/layout/chevron2"/>
    <dgm:cxn modelId="{D08B4C15-C495-4DCB-AC25-3AA12B402B5E}" type="presParOf" srcId="{2D84D8E7-0EDD-40C3-8454-91F400712E7D}" destId="{69424462-A163-44CD-AC0B-FDF523C63FDE}" srcOrd="0" destOrd="0" presId="urn:microsoft.com/office/officeart/2005/8/layout/chevron2"/>
    <dgm:cxn modelId="{384F3296-356F-4CF6-9873-70A9BB08DFA4}" type="presParOf" srcId="{69424462-A163-44CD-AC0B-FDF523C63FDE}" destId="{477595A9-AD75-4B0F-A77A-C407E8CD2CA7}" srcOrd="0" destOrd="0" presId="urn:microsoft.com/office/officeart/2005/8/layout/chevron2"/>
    <dgm:cxn modelId="{23F023BF-E958-4CD6-AE03-0F6ED0F0C33F}" type="presParOf" srcId="{69424462-A163-44CD-AC0B-FDF523C63FDE}" destId="{5A171A4C-721D-4AC3-8A35-3AEB16EBE1FE}" srcOrd="1" destOrd="0" presId="urn:microsoft.com/office/officeart/2005/8/layout/chevron2"/>
    <dgm:cxn modelId="{469468A2-408C-45EE-9BC8-5E8FAF952985}" type="presParOf" srcId="{2D84D8E7-0EDD-40C3-8454-91F400712E7D}" destId="{496E4704-E022-462E-A3FB-639D181D4972}" srcOrd="1" destOrd="0" presId="urn:microsoft.com/office/officeart/2005/8/layout/chevron2"/>
    <dgm:cxn modelId="{B10B85C0-0211-4655-A361-BD77ACAD9758}" type="presParOf" srcId="{2D84D8E7-0EDD-40C3-8454-91F400712E7D}" destId="{3D9F1369-0B6F-4390-8243-32E41075FFA9}" srcOrd="2" destOrd="0" presId="urn:microsoft.com/office/officeart/2005/8/layout/chevron2"/>
    <dgm:cxn modelId="{FADDC32D-803B-45AC-8B0C-C1A3DB7C9A73}" type="presParOf" srcId="{3D9F1369-0B6F-4390-8243-32E41075FFA9}" destId="{C1606C26-412A-4DC0-B3D8-2EF45897151C}" srcOrd="0" destOrd="0" presId="urn:microsoft.com/office/officeart/2005/8/layout/chevron2"/>
    <dgm:cxn modelId="{C6D1218F-ED25-49E2-93B8-B0A10E429276}" type="presParOf" srcId="{3D9F1369-0B6F-4390-8243-32E41075FFA9}" destId="{C720AB75-434F-4940-B0FC-C02CA20E8A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6443E-570B-427C-9679-A8931381BCF2}" type="doc">
      <dgm:prSet loTypeId="urn:microsoft.com/office/officeart/2005/8/layout/chevron2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05F7991-1D90-46F3-8E03-77C9AAEC18C7}">
      <dgm:prSet phldr="0" custT="1"/>
      <dgm:spPr/>
      <dgm:t>
        <a:bodyPr/>
        <a:lstStyle/>
        <a:p>
          <a:pPr algn="ctr">
            <a:lnSpc>
              <a:spcPct val="90000"/>
            </a:lnSpc>
            <a:buNone/>
          </a:pPr>
          <a:r>
            <a:rPr lang="en-US" sz="1800" b="1">
              <a:latin typeface="Cambria"/>
              <a:ea typeface="Cambria"/>
            </a:rPr>
            <a:t>Stakeholder involvement</a:t>
          </a:r>
          <a:endParaRPr lang="en-US" sz="18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EE2BA86-C9E8-4600-9F3C-1CE26E480D4E}" type="parTrans" cxnId="{D178C939-8259-4411-A5D3-FF966190688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F72BA0-141A-4805-8901-1713A5275C59}" type="sibTrans" cxnId="{D178C939-8259-4411-A5D3-FF966190688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77C1546-C5B2-45D5-AAE3-210F2DFBE2B5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Involvement of Local NGOs /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स्थानीय </a:t>
          </a:r>
          <a:r>
            <a:rPr lang="en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NGOs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की भागीदारी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67BDA7B-C837-4FD3-B251-781D8B758A82}" type="sibTrans" cxnId="{76ABB614-AC89-4143-B025-38735D1B87D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95F3D07-DD7C-4ECA-A750-6D2CD711F2EB}" type="parTrans" cxnId="{76ABB614-AC89-4143-B025-38735D1B87DF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78FA7C-9CE1-4B39-8C3D-9493179A6236}">
      <dgm:prSet phldr="0" custT="1"/>
      <dgm:spPr/>
      <dgm:t>
        <a:bodyPr/>
        <a:lstStyle/>
        <a:p>
          <a:pPr algn="ctr">
            <a:lnSpc>
              <a:spcPct val="90000"/>
            </a:lnSpc>
            <a:buNone/>
          </a:pPr>
          <a:r>
            <a:rPr lang="en-US" sz="1800" b="1" dirty="0">
              <a:solidFill>
                <a:schemeClr val="bg1"/>
              </a:solidFill>
              <a:latin typeface="Cambria"/>
              <a:ea typeface="Cambria"/>
            </a:rPr>
            <a:t>Motivation &amp; accountability </a:t>
          </a:r>
          <a:endParaRPr lang="en-US" sz="18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C62874-785A-4906-9475-553B32A82395}" type="sibTrans" cxnId="{F453F71D-1D76-4414-AA4A-7293A3225438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DD8FA9C-D144-45FD-A99B-561561553D7D}" type="parTrans" cxnId="{F453F71D-1D76-4414-AA4A-7293A3225438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7A9A4B6-0C7F-48E4-9FF5-0CD899336929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Recognition &amp; Appreciation/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मान्यता और प्रशंसा</a:t>
          </a:r>
          <a:r>
            <a:rPr lang="en-US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
Employee feedback /  </a:t>
          </a:r>
          <a:r>
            <a:rPr lang="hi-IN" sz="1800" dirty="0">
              <a:solidFill>
                <a:schemeClr val="accent2"/>
              </a:solidFill>
            </a:rPr>
            <a:t>स्टाफ़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की प्रतिक्रिया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
Skill upgradation/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क्षमता विकास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
Involvement in decision making/ ownership/ </a:t>
          </a:r>
          <a:r>
            <a:rPr lang="hi-IN" sz="18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निर्णय लेने में भागीदारी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9888082-1F0C-47C8-BD2E-B6F3ADBD5EA7}" type="sibTrans" cxnId="{41E284F1-98A6-4E76-9368-1719C9EA69AC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E8E8E35A-1018-4C84-AB32-6984E83387C6}" type="parTrans" cxnId="{41E284F1-98A6-4E76-9368-1719C9EA69AC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27D3528-8ABC-4D6E-B2EF-74E6C6468E9F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US" sz="1800" b="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Engage VHSNCs and LB in quality improvement /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गुणवत्ता सुधार में </a:t>
          </a:r>
          <a:r>
            <a:rPr lang="en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VHSNCs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और</a:t>
          </a:r>
          <a:r>
            <a:rPr lang="en-US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स्थानीय निकाय (</a:t>
          </a:r>
          <a:r>
            <a:rPr lang="en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LB) </a:t>
          </a:r>
          <a:r>
            <a:rPr lang="hi-IN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शामिल करना</a:t>
          </a:r>
          <a:r>
            <a:rPr lang="en-US" sz="18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.</a:t>
          </a:r>
          <a:endParaRPr lang="en-US" sz="18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0408E3A-98DD-4C82-A80F-B4DE3656F1A2}" type="parTrans" cxnId="{B1229A8A-A672-4646-89FA-B383FECFBA20}">
      <dgm:prSet/>
      <dgm:spPr/>
      <dgm:t>
        <a:bodyPr/>
        <a:lstStyle/>
        <a:p>
          <a:endParaRPr lang="en-IN"/>
        </a:p>
      </dgm:t>
    </dgm:pt>
    <dgm:pt modelId="{F2D92DD0-3FF6-4609-B5C5-292687EBC8A0}" type="sibTrans" cxnId="{B1229A8A-A672-4646-89FA-B383FECFBA20}">
      <dgm:prSet/>
      <dgm:spPr/>
      <dgm:t>
        <a:bodyPr/>
        <a:lstStyle/>
        <a:p>
          <a:endParaRPr lang="en-IN"/>
        </a:p>
      </dgm:t>
    </dgm:pt>
    <dgm:pt modelId="{2D84D8E7-0EDD-40C3-8454-91F400712E7D}" type="pres">
      <dgm:prSet presAssocID="{0596443E-570B-427C-9679-A8931381BCF2}" presName="linearFlow" presStyleCnt="0">
        <dgm:presLayoutVars>
          <dgm:dir/>
          <dgm:animLvl val="lvl"/>
          <dgm:resizeHandles val="exact"/>
        </dgm:presLayoutVars>
      </dgm:prSet>
      <dgm:spPr/>
    </dgm:pt>
    <dgm:pt modelId="{69424462-A163-44CD-AC0B-FDF523C63FDE}" type="pres">
      <dgm:prSet presAssocID="{A05F7991-1D90-46F3-8E03-77C9AAEC18C7}" presName="composite" presStyleCnt="0"/>
      <dgm:spPr/>
    </dgm:pt>
    <dgm:pt modelId="{477595A9-AD75-4B0F-A77A-C407E8CD2CA7}" type="pres">
      <dgm:prSet presAssocID="{A05F7991-1D90-46F3-8E03-77C9AAEC18C7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A171A4C-721D-4AC3-8A35-3AEB16EBE1FE}" type="pres">
      <dgm:prSet presAssocID="{A05F7991-1D90-46F3-8E03-77C9AAEC18C7}" presName="descendantText" presStyleLbl="alignAcc1" presStyleIdx="0" presStyleCnt="2">
        <dgm:presLayoutVars>
          <dgm:bulletEnabled val="1"/>
        </dgm:presLayoutVars>
      </dgm:prSet>
      <dgm:spPr/>
    </dgm:pt>
    <dgm:pt modelId="{496E4704-E022-462E-A3FB-639D181D4972}" type="pres">
      <dgm:prSet presAssocID="{F5F72BA0-141A-4805-8901-1713A5275C59}" presName="sp" presStyleCnt="0"/>
      <dgm:spPr/>
    </dgm:pt>
    <dgm:pt modelId="{3D9F1369-0B6F-4390-8243-32E41075FFA9}" type="pres">
      <dgm:prSet presAssocID="{8978FA7C-9CE1-4B39-8C3D-9493179A6236}" presName="composite" presStyleCnt="0"/>
      <dgm:spPr/>
    </dgm:pt>
    <dgm:pt modelId="{C1606C26-412A-4DC0-B3D8-2EF45897151C}" type="pres">
      <dgm:prSet presAssocID="{8978FA7C-9CE1-4B39-8C3D-9493179A6236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C720AB75-434F-4940-B0FC-C02CA20E8A4F}" type="pres">
      <dgm:prSet presAssocID="{8978FA7C-9CE1-4B39-8C3D-9493179A6236}" presName="descendantText" presStyleLbl="alignAcc1" presStyleIdx="1" presStyleCnt="2" custScaleY="109861">
        <dgm:presLayoutVars>
          <dgm:bulletEnabled val="1"/>
        </dgm:presLayoutVars>
      </dgm:prSet>
      <dgm:spPr/>
    </dgm:pt>
  </dgm:ptLst>
  <dgm:cxnLst>
    <dgm:cxn modelId="{76ABB614-AC89-4143-B025-38735D1B87DF}" srcId="{A05F7991-1D90-46F3-8E03-77C9AAEC18C7}" destId="{677C1546-C5B2-45D5-AAE3-210F2DFBE2B5}" srcOrd="1" destOrd="0" parTransId="{295F3D07-DD7C-4ECA-A750-6D2CD711F2EB}" sibTransId="{B67BDA7B-C837-4FD3-B251-781D8B758A82}"/>
    <dgm:cxn modelId="{F453F71D-1D76-4414-AA4A-7293A3225438}" srcId="{0596443E-570B-427C-9679-A8931381BCF2}" destId="{8978FA7C-9CE1-4B39-8C3D-9493179A6236}" srcOrd="1" destOrd="0" parTransId="{4DD8FA9C-D144-45FD-A99B-561561553D7D}" sibTransId="{28C62874-785A-4906-9475-553B32A82395}"/>
    <dgm:cxn modelId="{9E66F92C-EA06-4EC0-9282-F3B33DD1B8BF}" type="presOf" srcId="{A05F7991-1D90-46F3-8E03-77C9AAEC18C7}" destId="{477595A9-AD75-4B0F-A77A-C407E8CD2CA7}" srcOrd="0" destOrd="0" presId="urn:microsoft.com/office/officeart/2005/8/layout/chevron2"/>
    <dgm:cxn modelId="{D178C939-8259-4411-A5D3-FF966190688F}" srcId="{0596443E-570B-427C-9679-A8931381BCF2}" destId="{A05F7991-1D90-46F3-8E03-77C9AAEC18C7}" srcOrd="0" destOrd="0" parTransId="{5EE2BA86-C9E8-4600-9F3C-1CE26E480D4E}" sibTransId="{F5F72BA0-141A-4805-8901-1713A5275C59}"/>
    <dgm:cxn modelId="{C7E8BB40-A03A-42F4-BCC1-90B4098234D4}" type="presOf" srcId="{677C1546-C5B2-45D5-AAE3-210F2DFBE2B5}" destId="{5A171A4C-721D-4AC3-8A35-3AEB16EBE1FE}" srcOrd="0" destOrd="1" presId="urn:microsoft.com/office/officeart/2005/8/layout/chevron2"/>
    <dgm:cxn modelId="{658F6950-82DE-43FB-99A9-8A96BA1579CF}" type="presOf" srcId="{C27D3528-8ABC-4D6E-B2EF-74E6C6468E9F}" destId="{5A171A4C-721D-4AC3-8A35-3AEB16EBE1FE}" srcOrd="0" destOrd="0" presId="urn:microsoft.com/office/officeart/2005/8/layout/chevron2"/>
    <dgm:cxn modelId="{0614D653-2993-43DE-BF06-3C37F4F5D1C8}" type="presOf" srcId="{B7A9A4B6-0C7F-48E4-9FF5-0CD899336929}" destId="{C720AB75-434F-4940-B0FC-C02CA20E8A4F}" srcOrd="0" destOrd="0" presId="urn:microsoft.com/office/officeart/2005/8/layout/chevron2"/>
    <dgm:cxn modelId="{B1229A8A-A672-4646-89FA-B383FECFBA20}" srcId="{A05F7991-1D90-46F3-8E03-77C9AAEC18C7}" destId="{C27D3528-8ABC-4D6E-B2EF-74E6C6468E9F}" srcOrd="0" destOrd="0" parTransId="{90408E3A-98DD-4C82-A80F-B4DE3656F1A2}" sibTransId="{F2D92DD0-3FF6-4609-B5C5-292687EBC8A0}"/>
    <dgm:cxn modelId="{B15996AF-1486-4B43-9095-318B3507408A}" type="presOf" srcId="{8978FA7C-9CE1-4B39-8C3D-9493179A6236}" destId="{C1606C26-412A-4DC0-B3D8-2EF45897151C}" srcOrd="0" destOrd="0" presId="urn:microsoft.com/office/officeart/2005/8/layout/chevron2"/>
    <dgm:cxn modelId="{41E284F1-98A6-4E76-9368-1719C9EA69AC}" srcId="{8978FA7C-9CE1-4B39-8C3D-9493179A6236}" destId="{B7A9A4B6-0C7F-48E4-9FF5-0CD899336929}" srcOrd="0" destOrd="0" parTransId="{E8E8E35A-1018-4C84-AB32-6984E83387C6}" sibTransId="{89888082-1F0C-47C8-BD2E-B6F3ADBD5EA7}"/>
    <dgm:cxn modelId="{7C09A3F2-62C9-414B-97D9-5EADCDB89A4A}" type="presOf" srcId="{0596443E-570B-427C-9679-A8931381BCF2}" destId="{2D84D8E7-0EDD-40C3-8454-91F400712E7D}" srcOrd="0" destOrd="0" presId="urn:microsoft.com/office/officeart/2005/8/layout/chevron2"/>
    <dgm:cxn modelId="{D08B4C15-C495-4DCB-AC25-3AA12B402B5E}" type="presParOf" srcId="{2D84D8E7-0EDD-40C3-8454-91F400712E7D}" destId="{69424462-A163-44CD-AC0B-FDF523C63FDE}" srcOrd="0" destOrd="0" presId="urn:microsoft.com/office/officeart/2005/8/layout/chevron2"/>
    <dgm:cxn modelId="{384F3296-356F-4CF6-9873-70A9BB08DFA4}" type="presParOf" srcId="{69424462-A163-44CD-AC0B-FDF523C63FDE}" destId="{477595A9-AD75-4B0F-A77A-C407E8CD2CA7}" srcOrd="0" destOrd="0" presId="urn:microsoft.com/office/officeart/2005/8/layout/chevron2"/>
    <dgm:cxn modelId="{23F023BF-E958-4CD6-AE03-0F6ED0F0C33F}" type="presParOf" srcId="{69424462-A163-44CD-AC0B-FDF523C63FDE}" destId="{5A171A4C-721D-4AC3-8A35-3AEB16EBE1FE}" srcOrd="1" destOrd="0" presId="urn:microsoft.com/office/officeart/2005/8/layout/chevron2"/>
    <dgm:cxn modelId="{469468A2-408C-45EE-9BC8-5E8FAF952985}" type="presParOf" srcId="{2D84D8E7-0EDD-40C3-8454-91F400712E7D}" destId="{496E4704-E022-462E-A3FB-639D181D4972}" srcOrd="1" destOrd="0" presId="urn:microsoft.com/office/officeart/2005/8/layout/chevron2"/>
    <dgm:cxn modelId="{B10B85C0-0211-4655-A361-BD77ACAD9758}" type="presParOf" srcId="{2D84D8E7-0EDD-40C3-8454-91F400712E7D}" destId="{3D9F1369-0B6F-4390-8243-32E41075FFA9}" srcOrd="2" destOrd="0" presId="urn:microsoft.com/office/officeart/2005/8/layout/chevron2"/>
    <dgm:cxn modelId="{FADDC32D-803B-45AC-8B0C-C1A3DB7C9A73}" type="presParOf" srcId="{3D9F1369-0B6F-4390-8243-32E41075FFA9}" destId="{C1606C26-412A-4DC0-B3D8-2EF45897151C}" srcOrd="0" destOrd="0" presId="urn:microsoft.com/office/officeart/2005/8/layout/chevron2"/>
    <dgm:cxn modelId="{C6D1218F-ED25-49E2-93B8-B0A10E429276}" type="presParOf" srcId="{3D9F1369-0B6F-4390-8243-32E41075FFA9}" destId="{C720AB75-434F-4940-B0FC-C02CA20E8A4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EC7761-3333-4744-A95B-CEBE4D710407}" type="doc">
      <dgm:prSet loTypeId="urn:diagrams.loki3.com/VaryingWidth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BFFD5F93-1CCC-4615-9459-3B0AC5408E0E}">
      <dgm:prSet custT="1"/>
      <dgm:spPr/>
      <dgm:t>
        <a:bodyPr/>
        <a:lstStyle/>
        <a:p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Surveillance Assessment/ </a:t>
          </a:r>
          <a:r>
            <a:rPr lang="hi-IN" sz="1600" b="1" dirty="0">
              <a:solidFill>
                <a:schemeClr val="accent2"/>
              </a:solidFill>
            </a:rPr>
            <a:t>निगरानी मूल्यांकन</a:t>
          </a:r>
          <a:r>
            <a:rPr lang="en-US" sz="1600" b="1" dirty="0">
              <a:solidFill>
                <a:schemeClr val="accent2"/>
              </a:solidFill>
            </a:rPr>
            <a:t> </a:t>
          </a:r>
          <a:r>
            <a:rPr lang="en-US" sz="1600" b="1" dirty="0"/>
            <a:t>:</a:t>
          </a:r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It is done yearly in which action report needs to submit to maintain quality sustenance. </a:t>
          </a:r>
        </a:p>
        <a:p>
          <a:r>
            <a:rPr lang="hi-IN" sz="1600" b="0" dirty="0">
              <a:solidFill>
                <a:schemeClr val="accent2">
                  <a:lumMod val="75000"/>
                </a:schemeClr>
              </a:solidFill>
            </a:rPr>
            <a:t>यह प्रतिवर्ष किया जाता है, जिसमें गुणवत्ता की निरंतरता बनाए रखने हेतु कार्यवाही रिपोर्ट प्रस्तुत करनी होती है।</a:t>
          </a:r>
          <a:endParaRPr lang="en-IN" sz="1600" b="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8F9B63C-6938-4305-9F01-C5DA3B2E51EA}" type="parTrans" cxnId="{36AA191A-299F-40A2-8AAF-D373C8F234DA}">
      <dgm:prSet/>
      <dgm:spPr/>
      <dgm:t>
        <a:bodyPr/>
        <a:lstStyle/>
        <a:p>
          <a:endParaRPr lang="en-IN" sz="16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75B891-99A5-45DB-B464-F3F9C1755E42}" type="sibTrans" cxnId="{36AA191A-299F-40A2-8AAF-D373C8F234DA}">
      <dgm:prSet/>
      <dgm:spPr/>
      <dgm:t>
        <a:bodyPr/>
        <a:lstStyle/>
        <a:p>
          <a:endParaRPr lang="en-IN" sz="16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B60176E-A947-46C2-B76B-F6B658E0A576}">
      <dgm:prSet custT="1"/>
      <dgm:spPr/>
      <dgm:t>
        <a:bodyPr/>
        <a:lstStyle/>
        <a:p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Physical Verification/ </a:t>
          </a:r>
          <a:r>
            <a:rPr lang="hi-IN" sz="1600" b="1" dirty="0">
              <a:solidFill>
                <a:schemeClr val="accent2"/>
              </a:solidFill>
            </a:rPr>
            <a:t>भौतिक सत्यापन</a:t>
          </a:r>
          <a:r>
            <a:rPr lang="hi-IN" sz="1600" dirty="0">
              <a:solidFill>
                <a:schemeClr val="accent2"/>
              </a:solidFill>
            </a:rPr>
            <a:t> </a:t>
          </a:r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-  </a:t>
          </a:r>
          <a:r>
            <a:rPr lang="en-US" sz="1600" b="0" dirty="0">
              <a:latin typeface="Cambria" panose="02040503050406030204" pitchFamily="18" charset="0"/>
              <a:ea typeface="Cambria" panose="02040503050406030204" pitchFamily="18" charset="0"/>
            </a:rPr>
            <a:t>As per the mandate, 10% of the virtually certified AAM are selected randomly for the physical verification to ascertain the quality and authenticity of the virtual assessments and certification.</a:t>
          </a:r>
          <a:br>
            <a:rPr lang="hi-IN" sz="1600" dirty="0"/>
          </a:br>
          <a:r>
            <a:rPr lang="hi-IN" sz="1600" dirty="0" err="1">
              <a:solidFill>
                <a:schemeClr val="accent2">
                  <a:lumMod val="75000"/>
                </a:schemeClr>
              </a:solidFill>
            </a:rPr>
            <a:t>निर्देशानुसार</a:t>
          </a:r>
          <a:r>
            <a:rPr lang="hi-IN" sz="1600" dirty="0">
              <a:solidFill>
                <a:schemeClr val="accent2">
                  <a:lumMod val="75000"/>
                </a:schemeClr>
              </a:solidFill>
            </a:rPr>
            <a:t>, आभासी रूप से प्रमाणित </a:t>
          </a:r>
          <a:r>
            <a:rPr lang="en-IN" sz="1600" dirty="0">
              <a:solidFill>
                <a:schemeClr val="accent2">
                  <a:lumMod val="75000"/>
                </a:schemeClr>
              </a:solidFill>
            </a:rPr>
            <a:t>AAM </a:t>
          </a:r>
          <a:r>
            <a:rPr lang="hi-IN" sz="1600" dirty="0">
              <a:solidFill>
                <a:schemeClr val="accent2">
                  <a:lumMod val="75000"/>
                </a:schemeClr>
              </a:solidFill>
            </a:rPr>
            <a:t>में से 10% का चयन यादृच्छिक रूप से भौतिक सत्यापन हेतु किया जाता है, ताकि आभासी </a:t>
          </a:r>
          <a:r>
            <a:rPr lang="hi-IN" sz="1600" dirty="0" err="1">
              <a:solidFill>
                <a:schemeClr val="accent2">
                  <a:lumMod val="75000"/>
                </a:schemeClr>
              </a:solidFill>
            </a:rPr>
            <a:t>मूल्यांकनों</a:t>
          </a:r>
          <a:r>
            <a:rPr lang="hi-IN" sz="1600" dirty="0">
              <a:solidFill>
                <a:schemeClr val="accent2">
                  <a:lumMod val="75000"/>
                </a:schemeClr>
              </a:solidFill>
            </a:rPr>
            <a:t> एवं प्रमाणन की गुणवत्ता और </a:t>
          </a:r>
          <a:r>
            <a:rPr lang="hi-IN" sz="1600" dirty="0" err="1">
              <a:solidFill>
                <a:schemeClr val="accent2">
                  <a:lumMod val="75000"/>
                </a:schemeClr>
              </a:solidFill>
            </a:rPr>
            <a:t>प्रामाणिकता</a:t>
          </a:r>
          <a:r>
            <a:rPr lang="hi-IN" sz="1600" dirty="0">
              <a:solidFill>
                <a:schemeClr val="accent2">
                  <a:lumMod val="75000"/>
                </a:schemeClr>
              </a:solidFill>
            </a:rPr>
            <a:t> सुनिश्चित की जा सके।</a:t>
          </a:r>
          <a:endParaRPr lang="en-IN" sz="1600" b="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371BE0-B1BB-49BA-A350-3ECF33D92B75}" type="sibTrans" cxnId="{22DB6ABE-761B-43FC-A86B-CE28514B3EAA}">
      <dgm:prSet/>
      <dgm:spPr/>
      <dgm:t>
        <a:bodyPr/>
        <a:lstStyle/>
        <a:p>
          <a:endParaRPr lang="en-IN" sz="16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1C487FE-D136-4E68-8439-CB38FE5CC71D}" type="parTrans" cxnId="{22DB6ABE-761B-43FC-A86B-CE28514B3EAA}">
      <dgm:prSet/>
      <dgm:spPr/>
      <dgm:t>
        <a:bodyPr/>
        <a:lstStyle/>
        <a:p>
          <a:endParaRPr lang="en-IN" sz="16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508EAE-C776-4ABC-B395-87AFA85588BA}" type="pres">
      <dgm:prSet presAssocID="{D6EC7761-3333-4744-A95B-CEBE4D710407}" presName="Name0" presStyleCnt="0">
        <dgm:presLayoutVars>
          <dgm:resizeHandles/>
        </dgm:presLayoutVars>
      </dgm:prSet>
      <dgm:spPr/>
    </dgm:pt>
    <dgm:pt modelId="{F28260A1-E4A0-493A-B749-C9AF06A30D1E}" type="pres">
      <dgm:prSet presAssocID="{2B60176E-A947-46C2-B76B-F6B658E0A576}" presName="text" presStyleLbl="node1" presStyleIdx="0" presStyleCnt="2" custScaleX="231612">
        <dgm:presLayoutVars>
          <dgm:bulletEnabled val="1"/>
        </dgm:presLayoutVars>
      </dgm:prSet>
      <dgm:spPr/>
    </dgm:pt>
    <dgm:pt modelId="{4AA9E759-B193-4ACF-9A44-354F0664648F}" type="pres">
      <dgm:prSet presAssocID="{5B371BE0-B1BB-49BA-A350-3ECF33D92B75}" presName="space" presStyleCnt="0"/>
      <dgm:spPr/>
    </dgm:pt>
    <dgm:pt modelId="{E8A011B3-D127-4B53-88D5-5DDE000E91A5}" type="pres">
      <dgm:prSet presAssocID="{BFFD5F93-1CCC-4615-9459-3B0AC5408E0E}" presName="text" presStyleLbl="node1" presStyleIdx="1" presStyleCnt="2" custScaleX="419376">
        <dgm:presLayoutVars>
          <dgm:bulletEnabled val="1"/>
        </dgm:presLayoutVars>
      </dgm:prSet>
      <dgm:spPr/>
    </dgm:pt>
  </dgm:ptLst>
  <dgm:cxnLst>
    <dgm:cxn modelId="{36AA191A-299F-40A2-8AAF-D373C8F234DA}" srcId="{D6EC7761-3333-4744-A95B-CEBE4D710407}" destId="{BFFD5F93-1CCC-4615-9459-3B0AC5408E0E}" srcOrd="1" destOrd="0" parTransId="{B8F9B63C-6938-4305-9F01-C5DA3B2E51EA}" sibTransId="{DB75B891-99A5-45DB-B464-F3F9C1755E42}"/>
    <dgm:cxn modelId="{7A42A22D-2A82-4BF5-81B4-811A01754478}" type="presOf" srcId="{D6EC7761-3333-4744-A95B-CEBE4D710407}" destId="{13508EAE-C776-4ABC-B395-87AFA85588BA}" srcOrd="0" destOrd="0" presId="urn:diagrams.loki3.com/VaryingWidthList"/>
    <dgm:cxn modelId="{CD27EEA2-E2F2-4DBB-92D4-52C68ED619A9}" type="presOf" srcId="{BFFD5F93-1CCC-4615-9459-3B0AC5408E0E}" destId="{E8A011B3-D127-4B53-88D5-5DDE000E91A5}" srcOrd="0" destOrd="0" presId="urn:diagrams.loki3.com/VaryingWidthList"/>
    <dgm:cxn modelId="{22DB6ABE-761B-43FC-A86B-CE28514B3EAA}" srcId="{D6EC7761-3333-4744-A95B-CEBE4D710407}" destId="{2B60176E-A947-46C2-B76B-F6B658E0A576}" srcOrd="0" destOrd="0" parTransId="{A1C487FE-D136-4E68-8439-CB38FE5CC71D}" sibTransId="{5B371BE0-B1BB-49BA-A350-3ECF33D92B75}"/>
    <dgm:cxn modelId="{D860B9F4-2CB0-4F8F-AD00-7177B9884CAF}" type="presOf" srcId="{2B60176E-A947-46C2-B76B-F6B658E0A576}" destId="{F28260A1-E4A0-493A-B749-C9AF06A30D1E}" srcOrd="0" destOrd="0" presId="urn:diagrams.loki3.com/VaryingWidthList"/>
    <dgm:cxn modelId="{EE6C5C91-B7D1-4401-A26C-821C2FD8B342}" type="presParOf" srcId="{13508EAE-C776-4ABC-B395-87AFA85588BA}" destId="{F28260A1-E4A0-493A-B749-C9AF06A30D1E}" srcOrd="0" destOrd="0" presId="urn:diagrams.loki3.com/VaryingWidthList"/>
    <dgm:cxn modelId="{06A9EDE7-B9D6-4F98-821A-555E8235D091}" type="presParOf" srcId="{13508EAE-C776-4ABC-B395-87AFA85588BA}" destId="{4AA9E759-B193-4ACF-9A44-354F0664648F}" srcOrd="1" destOrd="0" presId="urn:diagrams.loki3.com/VaryingWidthList"/>
    <dgm:cxn modelId="{4502534E-00E9-49BA-A354-43D8FB0748F4}" type="presParOf" srcId="{13508EAE-C776-4ABC-B395-87AFA85588BA}" destId="{E8A011B3-D127-4B53-88D5-5DDE000E91A5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EC7761-3333-4744-A95B-CEBE4D710407}" type="doc">
      <dgm:prSet loTypeId="urn:diagrams.loki3.com/VaryingWidth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95487820-BFA7-47B5-B221-A1AAEA0F8501}">
      <dgm:prSet custT="1"/>
      <dgm:spPr/>
      <dgm:t>
        <a:bodyPr/>
        <a:lstStyle/>
        <a:p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Recertification/ </a:t>
          </a:r>
          <a:r>
            <a:rPr lang="hi-IN" sz="1600" b="1" dirty="0" err="1">
              <a:solidFill>
                <a:schemeClr val="accent2"/>
              </a:solidFill>
            </a:rPr>
            <a:t>पुनःप्रमाणीकरण</a:t>
          </a:r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-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The certified status once achieved is valid for a period of </a:t>
          </a:r>
          <a:r>
            <a:rPr lang="en-US" sz="1600" b="1" dirty="0">
              <a:latin typeface="Cambria" panose="02040503050406030204" pitchFamily="18" charset="0"/>
              <a:ea typeface="Cambria" panose="02040503050406030204" pitchFamily="18" charset="0"/>
            </a:rPr>
            <a:t>three years</a:t>
          </a:r>
          <a:r>
            <a:rPr lang="en-US" sz="1600" dirty="0">
              <a:latin typeface="Cambria" panose="02040503050406030204" pitchFamily="18" charset="0"/>
              <a:ea typeface="Cambria" panose="02040503050406030204" pitchFamily="18" charset="0"/>
            </a:rPr>
            <a:t>, subject to validation of compliances to the QA Standards by the SQAC team every year in subsequent two years. </a:t>
          </a:r>
        </a:p>
        <a:p>
          <a:r>
            <a:rPr lang="hi-IN" sz="1600" b="0" dirty="0">
              <a:solidFill>
                <a:schemeClr val="accent2">
                  <a:lumMod val="75000"/>
                </a:schemeClr>
              </a:solidFill>
            </a:rPr>
            <a:t>प्रमाणित दर्जा एक बार प्राप्त होने पर तीन वर्षों की अवधि के लिए मान्य होता है, बशर्ते कि आगामी दो वर्षों में प्रत्येक वर्ष </a:t>
          </a:r>
          <a:r>
            <a:rPr lang="en-IN" sz="1600" b="0" dirty="0">
              <a:solidFill>
                <a:schemeClr val="accent2">
                  <a:lumMod val="75000"/>
                </a:schemeClr>
              </a:solidFill>
            </a:rPr>
            <a:t>SQAC </a:t>
          </a:r>
          <a:r>
            <a:rPr lang="hi-IN" sz="1600" b="0" dirty="0">
              <a:solidFill>
                <a:schemeClr val="accent2">
                  <a:lumMod val="75000"/>
                </a:schemeClr>
              </a:solidFill>
            </a:rPr>
            <a:t>टीम द्वारा गुणवत्ता आश्वासन मानकों के अनुपालन का सत्यापन किया जाए।</a:t>
          </a:r>
          <a:endParaRPr lang="en-IN" sz="1600" b="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0474194-2042-47D8-9F68-E89E5222B425}" type="parTrans" cxnId="{D43DAC6F-E645-4D69-897A-11473F406DE8}">
      <dgm:prSet/>
      <dgm:spPr/>
      <dgm:t>
        <a:bodyPr/>
        <a:lstStyle/>
        <a:p>
          <a:endParaRPr lang="en-IN" sz="16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FFE3774-95AF-42A9-9B73-F8436BEB7761}" type="sibTrans" cxnId="{D43DAC6F-E645-4D69-897A-11473F406DE8}">
      <dgm:prSet/>
      <dgm:spPr/>
      <dgm:t>
        <a:bodyPr/>
        <a:lstStyle/>
        <a:p>
          <a:endParaRPr lang="en-IN" sz="1600">
            <a:solidFill>
              <a:schemeClr val="tx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404876-3D23-43AC-BFF7-E7AE0ED1E5AF}">
      <dgm:prSet custT="1"/>
      <dgm:spPr/>
      <dgm:t>
        <a:bodyPr/>
        <a:lstStyle/>
        <a:p>
          <a:endParaRPr lang="en-IN" sz="1600" b="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C37DE38-2D79-4D4E-B03D-8F89775A2F16}" type="parTrans" cxnId="{B55C7A64-DCC1-427C-9C4E-252D8480EB24}">
      <dgm:prSet/>
      <dgm:spPr/>
      <dgm:t>
        <a:bodyPr/>
        <a:lstStyle/>
        <a:p>
          <a:endParaRPr lang="en-IN" sz="1600"/>
        </a:p>
      </dgm:t>
    </dgm:pt>
    <dgm:pt modelId="{08387C0D-C10F-49FD-9B71-9E805E8D4945}" type="sibTrans" cxnId="{B55C7A64-DCC1-427C-9C4E-252D8480EB24}">
      <dgm:prSet/>
      <dgm:spPr/>
      <dgm:t>
        <a:bodyPr/>
        <a:lstStyle/>
        <a:p>
          <a:endParaRPr lang="en-IN" sz="1600"/>
        </a:p>
      </dgm:t>
    </dgm:pt>
    <dgm:pt modelId="{13508EAE-C776-4ABC-B395-87AFA85588BA}" type="pres">
      <dgm:prSet presAssocID="{D6EC7761-3333-4744-A95B-CEBE4D710407}" presName="Name0" presStyleCnt="0">
        <dgm:presLayoutVars>
          <dgm:resizeHandles/>
        </dgm:presLayoutVars>
      </dgm:prSet>
      <dgm:spPr/>
    </dgm:pt>
    <dgm:pt modelId="{71F83C6C-5BF3-4651-B3F6-C39834590FA4}" type="pres">
      <dgm:prSet presAssocID="{95487820-BFA7-47B5-B221-A1AAEA0F8501}" presName="text" presStyleLbl="node1" presStyleIdx="0" presStyleCnt="2" custScaleX="223280">
        <dgm:presLayoutVars>
          <dgm:bulletEnabled val="1"/>
        </dgm:presLayoutVars>
      </dgm:prSet>
      <dgm:spPr/>
    </dgm:pt>
    <dgm:pt modelId="{89F2F877-2294-473A-8B7A-7BCEDDE4A0AD}" type="pres">
      <dgm:prSet presAssocID="{4FFE3774-95AF-42A9-9B73-F8436BEB7761}" presName="space" presStyleCnt="0"/>
      <dgm:spPr/>
    </dgm:pt>
    <dgm:pt modelId="{8BF0A95E-F8D8-42D7-B06B-645A2D33BEB1}" type="pres">
      <dgm:prSet presAssocID="{A0404876-3D23-43AC-BFF7-E7AE0ED1E5AF}" presName="text" presStyleLbl="node1" presStyleIdx="1" presStyleCnt="2" custScaleX="1505475">
        <dgm:presLayoutVars>
          <dgm:bulletEnabled val="1"/>
        </dgm:presLayoutVars>
      </dgm:prSet>
      <dgm:spPr/>
    </dgm:pt>
  </dgm:ptLst>
  <dgm:cxnLst>
    <dgm:cxn modelId="{7A42A22D-2A82-4BF5-81B4-811A01754478}" type="presOf" srcId="{D6EC7761-3333-4744-A95B-CEBE4D710407}" destId="{13508EAE-C776-4ABC-B395-87AFA85588BA}" srcOrd="0" destOrd="0" presId="urn:diagrams.loki3.com/VaryingWidthList"/>
    <dgm:cxn modelId="{B55C7A64-DCC1-427C-9C4E-252D8480EB24}" srcId="{D6EC7761-3333-4744-A95B-CEBE4D710407}" destId="{A0404876-3D23-43AC-BFF7-E7AE0ED1E5AF}" srcOrd="1" destOrd="0" parTransId="{BC37DE38-2D79-4D4E-B03D-8F89775A2F16}" sibTransId="{08387C0D-C10F-49FD-9B71-9E805E8D4945}"/>
    <dgm:cxn modelId="{03C8A34D-EF38-47BA-B675-6276453E1A10}" type="presOf" srcId="{95487820-BFA7-47B5-B221-A1AAEA0F8501}" destId="{71F83C6C-5BF3-4651-B3F6-C39834590FA4}" srcOrd="0" destOrd="0" presId="urn:diagrams.loki3.com/VaryingWidthList"/>
    <dgm:cxn modelId="{D43DAC6F-E645-4D69-897A-11473F406DE8}" srcId="{D6EC7761-3333-4744-A95B-CEBE4D710407}" destId="{95487820-BFA7-47B5-B221-A1AAEA0F8501}" srcOrd="0" destOrd="0" parTransId="{30474194-2042-47D8-9F68-E89E5222B425}" sibTransId="{4FFE3774-95AF-42A9-9B73-F8436BEB7761}"/>
    <dgm:cxn modelId="{6D2E3BD5-68E5-452A-907E-A3185A8F8EFE}" type="presOf" srcId="{A0404876-3D23-43AC-BFF7-E7AE0ED1E5AF}" destId="{8BF0A95E-F8D8-42D7-B06B-645A2D33BEB1}" srcOrd="0" destOrd="0" presId="urn:diagrams.loki3.com/VaryingWidthList"/>
    <dgm:cxn modelId="{86D2F6D8-7B79-4A67-BC81-5ED169B067DE}" type="presParOf" srcId="{13508EAE-C776-4ABC-B395-87AFA85588BA}" destId="{71F83C6C-5BF3-4651-B3F6-C39834590FA4}" srcOrd="0" destOrd="0" presId="urn:diagrams.loki3.com/VaryingWidthList"/>
    <dgm:cxn modelId="{D5BA7FDD-CE37-4D06-8570-47DE6CF8B6BE}" type="presParOf" srcId="{13508EAE-C776-4ABC-B395-87AFA85588BA}" destId="{89F2F877-2294-473A-8B7A-7BCEDDE4A0AD}" srcOrd="1" destOrd="0" presId="urn:diagrams.loki3.com/VaryingWidthList"/>
    <dgm:cxn modelId="{ADF82566-17E9-4EA8-ACD1-D3FE2169A422}" type="presParOf" srcId="{13508EAE-C776-4ABC-B395-87AFA85588BA}" destId="{8BF0A95E-F8D8-42D7-B06B-645A2D33BEB1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328C90-9394-4D60-9733-0DA119865913}" type="doc">
      <dgm:prSet loTypeId="urn:microsoft.com/office/officeart/2009/3/layout/SubStepProcess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IN"/>
        </a:p>
      </dgm:t>
    </dgm:pt>
    <dgm:pt modelId="{9CD9DFCF-A049-4E54-892A-844DD6688386}">
      <dgm:prSet custT="1"/>
      <dgm:spPr/>
      <dgm:t>
        <a:bodyPr/>
        <a:lstStyle/>
        <a:p>
          <a:r>
            <a:rPr lang="en-IN" sz="1600" b="1" dirty="0">
              <a:latin typeface="Cambria" panose="02040503050406030204" pitchFamily="18" charset="0"/>
              <a:ea typeface="Cambria" panose="02040503050406030204" pitchFamily="18" charset="0"/>
            </a:rPr>
            <a:t>Institutionalization of Quality/ </a:t>
          </a:r>
          <a:r>
            <a:rPr lang="hi-IN" sz="1600" b="1" dirty="0">
              <a:solidFill>
                <a:schemeClr val="accent2"/>
              </a:solidFill>
            </a:rPr>
            <a:t>गुणवत्ता का संस्थागतकरण</a:t>
          </a:r>
          <a:endParaRPr lang="en-IN" sz="16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02DEBF0-BCCB-4037-B126-C4BA72232FBD}" type="parTrans" cxnId="{32C89558-3226-4108-BD22-DC4D1D413280}">
      <dgm:prSet/>
      <dgm:spPr/>
      <dgm:t>
        <a:bodyPr/>
        <a:lstStyle/>
        <a:p>
          <a:endParaRPr lang="en-IN" sz="1600"/>
        </a:p>
      </dgm:t>
    </dgm:pt>
    <dgm:pt modelId="{5CA0E07D-B70E-4924-813A-44D224AC9A36}" type="sibTrans" cxnId="{32C89558-3226-4108-BD22-DC4D1D413280}">
      <dgm:prSet/>
      <dgm:spPr/>
      <dgm:t>
        <a:bodyPr/>
        <a:lstStyle/>
        <a:p>
          <a:endParaRPr lang="en-IN" sz="1600"/>
        </a:p>
      </dgm:t>
    </dgm:pt>
    <dgm:pt modelId="{8EF3D083-84AE-4A6B-A3DC-F258A4103B41}">
      <dgm:prSet custT="1"/>
      <dgm:spPr/>
      <dgm:t>
        <a:bodyPr/>
        <a:lstStyle/>
        <a:p>
          <a:r>
            <a:rPr lang="en-IN" sz="1600" b="0" dirty="0">
              <a:latin typeface="Cambria" panose="02040503050406030204" pitchFamily="18" charset="0"/>
              <a:ea typeface="Cambria" panose="02040503050406030204" pitchFamily="18" charset="0"/>
            </a:rPr>
            <a:t>SOP adherence</a:t>
          </a:r>
          <a:br>
            <a:rPr lang="en-IN" sz="1600" b="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i-IN" sz="1600" b="0" dirty="0">
              <a:solidFill>
                <a:schemeClr val="accent2"/>
              </a:solidFill>
            </a:rPr>
            <a:t>एसओपी (मानक कार्यप्रणाली) का पालन</a:t>
          </a:r>
          <a:endParaRPr lang="en-IN" sz="1600" b="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B805618-369C-4C56-B27E-8958460F831D}" type="parTrans" cxnId="{0F3164C5-0C64-445C-91E9-3F75B47FF904}">
      <dgm:prSet/>
      <dgm:spPr/>
      <dgm:t>
        <a:bodyPr/>
        <a:lstStyle/>
        <a:p>
          <a:endParaRPr lang="en-IN" sz="1600"/>
        </a:p>
      </dgm:t>
    </dgm:pt>
    <dgm:pt modelId="{2A8193BC-EC39-46D2-9E6D-848994FBA0FD}" type="sibTrans" cxnId="{0F3164C5-0C64-445C-91E9-3F75B47FF904}">
      <dgm:prSet/>
      <dgm:spPr/>
      <dgm:t>
        <a:bodyPr/>
        <a:lstStyle/>
        <a:p>
          <a:endParaRPr lang="en-IN" sz="1600"/>
        </a:p>
      </dgm:t>
    </dgm:pt>
    <dgm:pt modelId="{58E5D36C-140E-42EE-AD3F-571E26B753CE}">
      <dgm:prSet custT="1"/>
      <dgm:spPr/>
      <dgm:t>
        <a:bodyPr/>
        <a:lstStyle/>
        <a:p>
          <a:r>
            <a:rPr lang="en-IN" sz="1600" dirty="0">
              <a:latin typeface="Cambria" panose="02040503050406030204" pitchFamily="18" charset="0"/>
              <a:ea typeface="Cambria" panose="02040503050406030204" pitchFamily="18" charset="0"/>
            </a:rPr>
            <a:t>Monitoring of Activities</a:t>
          </a:r>
        </a:p>
        <a:p>
          <a:r>
            <a:rPr lang="hi-IN" sz="1600" b="0" dirty="0">
              <a:solidFill>
                <a:schemeClr val="accent2"/>
              </a:solidFill>
            </a:rPr>
            <a:t>गतिविधियों की निगरानी</a:t>
          </a:r>
          <a:endParaRPr lang="en-IN" sz="1600" b="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4C0E658-4B0E-48CA-82D8-186428FCBA88}" type="parTrans" cxnId="{8FE9307C-3776-4543-9721-C5575C8878F3}">
      <dgm:prSet/>
      <dgm:spPr/>
      <dgm:t>
        <a:bodyPr/>
        <a:lstStyle/>
        <a:p>
          <a:endParaRPr lang="en-IN" sz="1600"/>
        </a:p>
      </dgm:t>
    </dgm:pt>
    <dgm:pt modelId="{7B26DBA8-8472-4063-B3C9-7E5858199357}" type="sibTrans" cxnId="{8FE9307C-3776-4543-9721-C5575C8878F3}">
      <dgm:prSet/>
      <dgm:spPr/>
      <dgm:t>
        <a:bodyPr/>
        <a:lstStyle/>
        <a:p>
          <a:endParaRPr lang="en-IN" sz="1600"/>
        </a:p>
      </dgm:t>
    </dgm:pt>
    <dgm:pt modelId="{00024CC6-D0A3-489E-90CB-E717F87BFE6C}">
      <dgm:prSet custT="1"/>
      <dgm:spPr/>
      <dgm:t>
        <a:bodyPr/>
        <a:lstStyle/>
        <a:p>
          <a:r>
            <a:rPr lang="en-IN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Infection Control </a:t>
          </a:r>
          <a:r>
            <a:rPr lang="en-IN" sz="1600" b="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Practices</a:t>
          </a:r>
          <a:endParaRPr lang="hi-IN" sz="1600" b="0" dirty="0"/>
        </a:p>
        <a:p>
          <a:pPr>
            <a:buNone/>
          </a:pPr>
          <a:r>
            <a:rPr lang="hi-IN" sz="1600" b="0" dirty="0">
              <a:solidFill>
                <a:schemeClr val="accent2"/>
              </a:solidFill>
            </a:rPr>
            <a:t>संक्रमण रोकने के उपाय</a:t>
          </a:r>
          <a:endParaRPr lang="en-IN" sz="1600" b="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B49C0833-E24D-40B7-ADBF-79B5EED9D685}" type="parTrans" cxnId="{81F2866C-16E0-4F1E-97FF-EE3D89F9591C}">
      <dgm:prSet/>
      <dgm:spPr/>
      <dgm:t>
        <a:bodyPr/>
        <a:lstStyle/>
        <a:p>
          <a:endParaRPr lang="en-IN" sz="1600"/>
        </a:p>
      </dgm:t>
    </dgm:pt>
    <dgm:pt modelId="{2B09A28E-E5CD-41C9-B895-068C4F3D76A6}" type="sibTrans" cxnId="{81F2866C-16E0-4F1E-97FF-EE3D89F9591C}">
      <dgm:prSet/>
      <dgm:spPr/>
      <dgm:t>
        <a:bodyPr/>
        <a:lstStyle/>
        <a:p>
          <a:endParaRPr lang="en-IN" sz="1600"/>
        </a:p>
      </dgm:t>
    </dgm:pt>
    <dgm:pt modelId="{07888988-2D2E-47E1-ABCD-4A450CAF8F96}" type="pres">
      <dgm:prSet presAssocID="{DB328C90-9394-4D60-9733-0DA119865913}" presName="Name0" presStyleCnt="0">
        <dgm:presLayoutVars>
          <dgm:chMax val="7"/>
          <dgm:dir/>
          <dgm:animOne val="branch"/>
        </dgm:presLayoutVars>
      </dgm:prSet>
      <dgm:spPr/>
    </dgm:pt>
    <dgm:pt modelId="{870129C8-4914-461A-BED3-A8612E3365C0}" type="pres">
      <dgm:prSet presAssocID="{9CD9DFCF-A049-4E54-892A-844DD6688386}" presName="parTx1" presStyleLbl="node1" presStyleIdx="0" presStyleCnt="1" custScaleX="103781"/>
      <dgm:spPr/>
    </dgm:pt>
    <dgm:pt modelId="{1D88682C-D157-4A1B-9D6E-347CDEFFF8DD}" type="pres">
      <dgm:prSet presAssocID="{9CD9DFCF-A049-4E54-892A-844DD6688386}" presName="spPre1" presStyleCnt="0"/>
      <dgm:spPr/>
    </dgm:pt>
    <dgm:pt modelId="{57C989AE-2C3E-4F41-A25B-83A95E4335DF}" type="pres">
      <dgm:prSet presAssocID="{9CD9DFCF-A049-4E54-892A-844DD6688386}" presName="chLin1" presStyleCnt="0"/>
      <dgm:spPr/>
    </dgm:pt>
    <dgm:pt modelId="{97C5F1D1-F664-4625-B817-5A5B9D23C1B2}" type="pres">
      <dgm:prSet presAssocID="{DB805618-369C-4C56-B27E-8958460F831D}" presName="Name11" presStyleLbl="parChTrans1D1" presStyleIdx="0" presStyleCnt="6"/>
      <dgm:spPr/>
    </dgm:pt>
    <dgm:pt modelId="{F93DEFA1-1058-41BD-A426-FEDB86294BD4}" type="pres">
      <dgm:prSet presAssocID="{8EF3D083-84AE-4A6B-A3DC-F258A4103B41}" presName="txAndLines1" presStyleCnt="0"/>
      <dgm:spPr/>
    </dgm:pt>
    <dgm:pt modelId="{F8D87EAA-FCB1-4024-A842-B85E26D468A3}" type="pres">
      <dgm:prSet presAssocID="{8EF3D083-84AE-4A6B-A3DC-F258A4103B41}" presName="anchor1" presStyleCnt="0"/>
      <dgm:spPr/>
    </dgm:pt>
    <dgm:pt modelId="{8F34EAC0-9BAD-4C29-8397-3B7C18D1A05C}" type="pres">
      <dgm:prSet presAssocID="{8EF3D083-84AE-4A6B-A3DC-F258A4103B41}" presName="backup1" presStyleCnt="0"/>
      <dgm:spPr/>
    </dgm:pt>
    <dgm:pt modelId="{1E373841-CE64-4AB8-B939-CC5CB18EE9A0}" type="pres">
      <dgm:prSet presAssocID="{8EF3D083-84AE-4A6B-A3DC-F258A4103B41}" presName="preLine1" presStyleLbl="parChTrans1D1" presStyleIdx="1" presStyleCnt="6"/>
      <dgm:spPr/>
    </dgm:pt>
    <dgm:pt modelId="{F9B83FBB-EC65-4A2E-B2E5-B6D982713B13}" type="pres">
      <dgm:prSet presAssocID="{8EF3D083-84AE-4A6B-A3DC-F258A4103B41}" presName="desTx1" presStyleLbl="revTx" presStyleIdx="0" presStyleCnt="0">
        <dgm:presLayoutVars>
          <dgm:bulletEnabled val="1"/>
        </dgm:presLayoutVars>
      </dgm:prSet>
      <dgm:spPr/>
    </dgm:pt>
    <dgm:pt modelId="{4D48BE33-7342-4BA8-9A85-E780179E33B4}" type="pres">
      <dgm:prSet presAssocID="{F4C0E658-4B0E-48CA-82D8-186428FCBA88}" presName="Name11" presStyleLbl="parChTrans1D1" presStyleIdx="2" presStyleCnt="6"/>
      <dgm:spPr/>
    </dgm:pt>
    <dgm:pt modelId="{04147525-30FD-4513-9DB4-596F4D7CCBF0}" type="pres">
      <dgm:prSet presAssocID="{58E5D36C-140E-42EE-AD3F-571E26B753CE}" presName="txAndLines1" presStyleCnt="0"/>
      <dgm:spPr/>
    </dgm:pt>
    <dgm:pt modelId="{71B93024-2F46-47D2-8181-EC1397409CE7}" type="pres">
      <dgm:prSet presAssocID="{58E5D36C-140E-42EE-AD3F-571E26B753CE}" presName="anchor1" presStyleCnt="0"/>
      <dgm:spPr/>
    </dgm:pt>
    <dgm:pt modelId="{DB1B70C0-8226-489E-9933-6D9744844779}" type="pres">
      <dgm:prSet presAssocID="{58E5D36C-140E-42EE-AD3F-571E26B753CE}" presName="backup1" presStyleCnt="0"/>
      <dgm:spPr/>
    </dgm:pt>
    <dgm:pt modelId="{914652DB-B85D-4164-A6ED-120D1914557E}" type="pres">
      <dgm:prSet presAssocID="{58E5D36C-140E-42EE-AD3F-571E26B753CE}" presName="preLine1" presStyleLbl="parChTrans1D1" presStyleIdx="3" presStyleCnt="6"/>
      <dgm:spPr/>
    </dgm:pt>
    <dgm:pt modelId="{717CC39F-6DC0-4FE4-94DB-D42D404D1930}" type="pres">
      <dgm:prSet presAssocID="{58E5D36C-140E-42EE-AD3F-571E26B753CE}" presName="desTx1" presStyleLbl="revTx" presStyleIdx="0" presStyleCnt="0" custLinFactNeighborX="402" custLinFactNeighborY="7547">
        <dgm:presLayoutVars>
          <dgm:bulletEnabled val="1"/>
        </dgm:presLayoutVars>
      </dgm:prSet>
      <dgm:spPr/>
    </dgm:pt>
    <dgm:pt modelId="{C8C0F504-F9D8-4342-90DD-86DE1CE9655D}" type="pres">
      <dgm:prSet presAssocID="{B49C0833-E24D-40B7-ADBF-79B5EED9D685}" presName="Name11" presStyleLbl="parChTrans1D1" presStyleIdx="4" presStyleCnt="6"/>
      <dgm:spPr/>
    </dgm:pt>
    <dgm:pt modelId="{709D7480-223F-4FB8-A135-C057B49F8463}" type="pres">
      <dgm:prSet presAssocID="{00024CC6-D0A3-489E-90CB-E717F87BFE6C}" presName="txAndLines1" presStyleCnt="0"/>
      <dgm:spPr/>
    </dgm:pt>
    <dgm:pt modelId="{14EEE305-AC0B-483F-B271-C185218E5551}" type="pres">
      <dgm:prSet presAssocID="{00024CC6-D0A3-489E-90CB-E717F87BFE6C}" presName="anchor1" presStyleCnt="0"/>
      <dgm:spPr/>
    </dgm:pt>
    <dgm:pt modelId="{DEC821D4-ABC0-4CC8-91DA-DCDF53C0DBEA}" type="pres">
      <dgm:prSet presAssocID="{00024CC6-D0A3-489E-90CB-E717F87BFE6C}" presName="backup1" presStyleCnt="0"/>
      <dgm:spPr/>
    </dgm:pt>
    <dgm:pt modelId="{03690E98-1C9E-4A08-89EF-3DB7D69F0336}" type="pres">
      <dgm:prSet presAssocID="{00024CC6-D0A3-489E-90CB-E717F87BFE6C}" presName="preLine1" presStyleLbl="parChTrans1D1" presStyleIdx="5" presStyleCnt="6"/>
      <dgm:spPr/>
    </dgm:pt>
    <dgm:pt modelId="{7387BF21-C0F7-4DA1-9E4E-D9F4D3D827E0}" type="pres">
      <dgm:prSet presAssocID="{00024CC6-D0A3-489E-90CB-E717F87BFE6C}" presName="desTx1" presStyleLbl="revTx" presStyleIdx="0" presStyleCnt="0" custLinFactNeighborY="44245">
        <dgm:presLayoutVars>
          <dgm:bulletEnabled val="1"/>
        </dgm:presLayoutVars>
      </dgm:prSet>
      <dgm:spPr/>
    </dgm:pt>
  </dgm:ptLst>
  <dgm:cxnLst>
    <dgm:cxn modelId="{8A6E3720-E268-4289-B12E-3DA28134015D}" type="presOf" srcId="{DB328C90-9394-4D60-9733-0DA119865913}" destId="{07888988-2D2E-47E1-ABCD-4A450CAF8F96}" srcOrd="0" destOrd="0" presId="urn:microsoft.com/office/officeart/2009/3/layout/SubStepProcess"/>
    <dgm:cxn modelId="{DB39E131-68E0-4257-964E-0BA8C69E1E1E}" type="presOf" srcId="{58E5D36C-140E-42EE-AD3F-571E26B753CE}" destId="{717CC39F-6DC0-4FE4-94DB-D42D404D1930}" srcOrd="0" destOrd="0" presId="urn:microsoft.com/office/officeart/2009/3/layout/SubStepProcess"/>
    <dgm:cxn modelId="{81F2866C-16E0-4F1E-97FF-EE3D89F9591C}" srcId="{9CD9DFCF-A049-4E54-892A-844DD6688386}" destId="{00024CC6-D0A3-489E-90CB-E717F87BFE6C}" srcOrd="2" destOrd="0" parTransId="{B49C0833-E24D-40B7-ADBF-79B5EED9D685}" sibTransId="{2B09A28E-E5CD-41C9-B895-068C4F3D76A6}"/>
    <dgm:cxn modelId="{6A3DDA6C-D940-4C9F-AB72-8953A54E8F12}" type="presOf" srcId="{00024CC6-D0A3-489E-90CB-E717F87BFE6C}" destId="{7387BF21-C0F7-4DA1-9E4E-D9F4D3D827E0}" srcOrd="0" destOrd="0" presId="urn:microsoft.com/office/officeart/2009/3/layout/SubStepProcess"/>
    <dgm:cxn modelId="{32C89558-3226-4108-BD22-DC4D1D413280}" srcId="{DB328C90-9394-4D60-9733-0DA119865913}" destId="{9CD9DFCF-A049-4E54-892A-844DD6688386}" srcOrd="0" destOrd="0" parTransId="{A02DEBF0-BCCB-4037-B126-C4BA72232FBD}" sibTransId="{5CA0E07D-B70E-4924-813A-44D224AC9A36}"/>
    <dgm:cxn modelId="{8FE9307C-3776-4543-9721-C5575C8878F3}" srcId="{9CD9DFCF-A049-4E54-892A-844DD6688386}" destId="{58E5D36C-140E-42EE-AD3F-571E26B753CE}" srcOrd="1" destOrd="0" parTransId="{F4C0E658-4B0E-48CA-82D8-186428FCBA88}" sibTransId="{7B26DBA8-8472-4063-B3C9-7E5858199357}"/>
    <dgm:cxn modelId="{EEE3C7C2-017C-4D61-ABED-2E888074BB19}" type="presOf" srcId="{8EF3D083-84AE-4A6B-A3DC-F258A4103B41}" destId="{F9B83FBB-EC65-4A2E-B2E5-B6D982713B13}" srcOrd="0" destOrd="0" presId="urn:microsoft.com/office/officeart/2009/3/layout/SubStepProcess"/>
    <dgm:cxn modelId="{0F3164C5-0C64-445C-91E9-3F75B47FF904}" srcId="{9CD9DFCF-A049-4E54-892A-844DD6688386}" destId="{8EF3D083-84AE-4A6B-A3DC-F258A4103B41}" srcOrd="0" destOrd="0" parTransId="{DB805618-369C-4C56-B27E-8958460F831D}" sibTransId="{2A8193BC-EC39-46D2-9E6D-848994FBA0FD}"/>
    <dgm:cxn modelId="{10A814F2-8C50-45E1-A494-E4C02B0D1696}" type="presOf" srcId="{9CD9DFCF-A049-4E54-892A-844DD6688386}" destId="{870129C8-4914-461A-BED3-A8612E3365C0}" srcOrd="0" destOrd="0" presId="urn:microsoft.com/office/officeart/2009/3/layout/SubStepProcess"/>
    <dgm:cxn modelId="{957CB164-2B33-4F4D-B166-A4A023A35216}" type="presParOf" srcId="{07888988-2D2E-47E1-ABCD-4A450CAF8F96}" destId="{870129C8-4914-461A-BED3-A8612E3365C0}" srcOrd="0" destOrd="0" presId="urn:microsoft.com/office/officeart/2009/3/layout/SubStepProcess"/>
    <dgm:cxn modelId="{7ABFC879-06F8-4525-9098-BF508B27F942}" type="presParOf" srcId="{07888988-2D2E-47E1-ABCD-4A450CAF8F96}" destId="{1D88682C-D157-4A1B-9D6E-347CDEFFF8DD}" srcOrd="1" destOrd="0" presId="urn:microsoft.com/office/officeart/2009/3/layout/SubStepProcess"/>
    <dgm:cxn modelId="{50A29282-782C-45F5-B244-5F0EB95DEDE3}" type="presParOf" srcId="{07888988-2D2E-47E1-ABCD-4A450CAF8F96}" destId="{57C989AE-2C3E-4F41-A25B-83A95E4335DF}" srcOrd="2" destOrd="0" presId="urn:microsoft.com/office/officeart/2009/3/layout/SubStepProcess"/>
    <dgm:cxn modelId="{DAAEA94A-999B-4B82-A872-CF18183C8C45}" type="presParOf" srcId="{57C989AE-2C3E-4F41-A25B-83A95E4335DF}" destId="{97C5F1D1-F664-4625-B817-5A5B9D23C1B2}" srcOrd="0" destOrd="0" presId="urn:microsoft.com/office/officeart/2009/3/layout/SubStepProcess"/>
    <dgm:cxn modelId="{F66F68FA-145B-4B7C-8282-BF296DF7D1AA}" type="presParOf" srcId="{57C989AE-2C3E-4F41-A25B-83A95E4335DF}" destId="{F93DEFA1-1058-41BD-A426-FEDB86294BD4}" srcOrd="1" destOrd="0" presId="urn:microsoft.com/office/officeart/2009/3/layout/SubStepProcess"/>
    <dgm:cxn modelId="{2DA042E9-DB4F-41A6-93A3-2483EA930C86}" type="presParOf" srcId="{F93DEFA1-1058-41BD-A426-FEDB86294BD4}" destId="{F8D87EAA-FCB1-4024-A842-B85E26D468A3}" srcOrd="0" destOrd="0" presId="urn:microsoft.com/office/officeart/2009/3/layout/SubStepProcess"/>
    <dgm:cxn modelId="{D8D57810-73BE-4363-86E4-35A401807141}" type="presParOf" srcId="{F93DEFA1-1058-41BD-A426-FEDB86294BD4}" destId="{8F34EAC0-9BAD-4C29-8397-3B7C18D1A05C}" srcOrd="1" destOrd="0" presId="urn:microsoft.com/office/officeart/2009/3/layout/SubStepProcess"/>
    <dgm:cxn modelId="{D9F200FC-73B4-4DE7-90C1-028309ADEACF}" type="presParOf" srcId="{F93DEFA1-1058-41BD-A426-FEDB86294BD4}" destId="{1E373841-CE64-4AB8-B939-CC5CB18EE9A0}" srcOrd="2" destOrd="0" presId="urn:microsoft.com/office/officeart/2009/3/layout/SubStepProcess"/>
    <dgm:cxn modelId="{D609AD57-FCEA-4026-875E-775616947621}" type="presParOf" srcId="{F93DEFA1-1058-41BD-A426-FEDB86294BD4}" destId="{F9B83FBB-EC65-4A2E-B2E5-B6D982713B13}" srcOrd="3" destOrd="0" presId="urn:microsoft.com/office/officeart/2009/3/layout/SubStepProcess"/>
    <dgm:cxn modelId="{94085842-BF73-480C-AC77-C2F016A06F8B}" type="presParOf" srcId="{57C989AE-2C3E-4F41-A25B-83A95E4335DF}" destId="{4D48BE33-7342-4BA8-9A85-E780179E33B4}" srcOrd="2" destOrd="0" presId="urn:microsoft.com/office/officeart/2009/3/layout/SubStepProcess"/>
    <dgm:cxn modelId="{25AE8084-51F5-47DA-9C6D-10D9B9CB2CF1}" type="presParOf" srcId="{57C989AE-2C3E-4F41-A25B-83A95E4335DF}" destId="{04147525-30FD-4513-9DB4-596F4D7CCBF0}" srcOrd="3" destOrd="0" presId="urn:microsoft.com/office/officeart/2009/3/layout/SubStepProcess"/>
    <dgm:cxn modelId="{5085F6A1-5D48-4239-8CFD-0A65752FEA23}" type="presParOf" srcId="{04147525-30FD-4513-9DB4-596F4D7CCBF0}" destId="{71B93024-2F46-47D2-8181-EC1397409CE7}" srcOrd="0" destOrd="0" presId="urn:microsoft.com/office/officeart/2009/3/layout/SubStepProcess"/>
    <dgm:cxn modelId="{9B424574-6E48-4760-B31A-4AFCA8B9FA51}" type="presParOf" srcId="{04147525-30FD-4513-9DB4-596F4D7CCBF0}" destId="{DB1B70C0-8226-489E-9933-6D9744844779}" srcOrd="1" destOrd="0" presId="urn:microsoft.com/office/officeart/2009/3/layout/SubStepProcess"/>
    <dgm:cxn modelId="{1F6EC7D2-D84A-4F9E-B176-95850B2B0540}" type="presParOf" srcId="{04147525-30FD-4513-9DB4-596F4D7CCBF0}" destId="{914652DB-B85D-4164-A6ED-120D1914557E}" srcOrd="2" destOrd="0" presId="urn:microsoft.com/office/officeart/2009/3/layout/SubStepProcess"/>
    <dgm:cxn modelId="{BEAA51DA-9302-4ED4-A0D4-52D815BF6BD1}" type="presParOf" srcId="{04147525-30FD-4513-9DB4-596F4D7CCBF0}" destId="{717CC39F-6DC0-4FE4-94DB-D42D404D1930}" srcOrd="3" destOrd="0" presId="urn:microsoft.com/office/officeart/2009/3/layout/SubStepProcess"/>
    <dgm:cxn modelId="{0B83F596-0EBE-42E7-8FFC-AD98D12E3693}" type="presParOf" srcId="{57C989AE-2C3E-4F41-A25B-83A95E4335DF}" destId="{C8C0F504-F9D8-4342-90DD-86DE1CE9655D}" srcOrd="4" destOrd="0" presId="urn:microsoft.com/office/officeart/2009/3/layout/SubStepProcess"/>
    <dgm:cxn modelId="{DF617E24-DD4E-4456-98A2-2F4AB302BEB4}" type="presParOf" srcId="{57C989AE-2C3E-4F41-A25B-83A95E4335DF}" destId="{709D7480-223F-4FB8-A135-C057B49F8463}" srcOrd="5" destOrd="0" presId="urn:microsoft.com/office/officeart/2009/3/layout/SubStepProcess"/>
    <dgm:cxn modelId="{299FB5E9-2661-463C-97E0-20384FCBEBFF}" type="presParOf" srcId="{709D7480-223F-4FB8-A135-C057B49F8463}" destId="{14EEE305-AC0B-483F-B271-C185218E5551}" srcOrd="0" destOrd="0" presId="urn:microsoft.com/office/officeart/2009/3/layout/SubStepProcess"/>
    <dgm:cxn modelId="{E91F84F8-B08E-4FDC-81C9-E1659D1A08AA}" type="presParOf" srcId="{709D7480-223F-4FB8-A135-C057B49F8463}" destId="{DEC821D4-ABC0-4CC8-91DA-DCDF53C0DBEA}" srcOrd="1" destOrd="0" presId="urn:microsoft.com/office/officeart/2009/3/layout/SubStepProcess"/>
    <dgm:cxn modelId="{59D0EC1D-0551-4A19-9C8B-CEF9DAFF6B8C}" type="presParOf" srcId="{709D7480-223F-4FB8-A135-C057B49F8463}" destId="{03690E98-1C9E-4A08-89EF-3DB7D69F0336}" srcOrd="2" destOrd="0" presId="urn:microsoft.com/office/officeart/2009/3/layout/SubStepProcess"/>
    <dgm:cxn modelId="{1409EC81-EA66-4DD1-BCB2-C8230BF11B5D}" type="presParOf" srcId="{709D7480-223F-4FB8-A135-C057B49F8463}" destId="{7387BF21-C0F7-4DA1-9E4E-D9F4D3D827E0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D98EDF-C186-4DEA-8BD0-33D2FDB39C25}" type="doc">
      <dgm:prSet loTypeId="urn:microsoft.com/office/officeart/2009/3/layout/SubSte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307765D4-1287-4F7F-BD54-FE0693A36352}">
      <dgm:prSet custT="1"/>
      <dgm:spPr/>
      <dgm:t>
        <a:bodyPr/>
        <a:lstStyle/>
        <a:p>
          <a:r>
            <a:rPr lang="en-IN" sz="1400" b="1" dirty="0">
              <a:latin typeface="Cambria" panose="02040503050406030204" pitchFamily="18" charset="0"/>
              <a:ea typeface="Cambria" panose="02040503050406030204" pitchFamily="18" charset="0"/>
            </a:rPr>
            <a:t>Support Available/ </a:t>
          </a:r>
          <a:r>
            <a:rPr lang="hi-IN" sz="1400" b="1" dirty="0">
              <a:solidFill>
                <a:schemeClr val="accent2"/>
              </a:solidFill>
            </a:rPr>
            <a:t>उपलब्ध सहायता</a:t>
          </a:r>
          <a:endParaRPr lang="en-IN" sz="14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FF25C23-18C0-4633-BE2D-EA848E4B0C2B}" type="parTrans" cxnId="{C54F3923-B7F2-47CC-AB37-69E31B97F5B4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C037BC8-58FE-4F4E-8412-C742CEEE5286}" type="sibTrans" cxnId="{C54F3923-B7F2-47CC-AB37-69E31B97F5B4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534C5E8-09C6-4A04-A936-EE5FE3A576A9}">
      <dgm:prSet custT="1"/>
      <dgm:spPr/>
      <dgm:t>
        <a:bodyPr/>
        <a:lstStyle/>
        <a:p>
          <a:r>
            <a:rPr lang="en-IN" sz="1400" dirty="0">
              <a:latin typeface="Cambria" panose="02040503050406030204" pitchFamily="18" charset="0"/>
              <a:ea typeface="Cambria" panose="02040503050406030204" pitchFamily="18" charset="0"/>
            </a:rPr>
            <a:t>Role of State QA units</a:t>
          </a:r>
        </a:p>
        <a:p>
          <a:r>
            <a:rPr lang="en-IN" sz="1400" b="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1400" b="0" dirty="0">
              <a:solidFill>
                <a:schemeClr val="accent2"/>
              </a:solidFill>
            </a:rPr>
            <a:t>राज्य गुणवत्ता आश्वासन (</a:t>
          </a:r>
          <a:r>
            <a:rPr lang="en-IN" sz="1400" b="0" dirty="0">
              <a:solidFill>
                <a:schemeClr val="accent2"/>
              </a:solidFill>
            </a:rPr>
            <a:t>QA) </a:t>
          </a:r>
          <a:r>
            <a:rPr lang="hi-IN" sz="1400" b="0" dirty="0">
              <a:solidFill>
                <a:schemeClr val="accent2"/>
              </a:solidFill>
            </a:rPr>
            <a:t>इकाइयों की भूमिका</a:t>
          </a:r>
          <a:endParaRPr lang="en-IN" sz="1400" b="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44751C18-524D-41AC-A840-C49FD20F829C}" type="parTrans" cxnId="{F636491E-020F-48E0-BDDA-8C884C3DCC4F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B232619-BBB1-4942-A362-0C9448361688}" type="sibTrans" cxnId="{F636491E-020F-48E0-BDDA-8C884C3DCC4F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1D71202-3AD8-48B8-B871-D93D9F3290A3}">
      <dgm:prSet custT="1"/>
      <dgm:spPr/>
      <dgm:t>
        <a:bodyPr/>
        <a:lstStyle/>
        <a:p>
          <a:r>
            <a:rPr lang="en-IN" sz="1400" dirty="0">
              <a:latin typeface="Cambria" panose="02040503050406030204" pitchFamily="18" charset="0"/>
              <a:ea typeface="Cambria" panose="02040503050406030204" pitchFamily="18" charset="0"/>
            </a:rPr>
            <a:t>Role of District QA teams</a:t>
          </a:r>
        </a:p>
        <a:p>
          <a:r>
            <a:rPr lang="hi-IN" sz="1400" b="0" dirty="0">
              <a:solidFill>
                <a:schemeClr val="accent2"/>
              </a:solidFill>
            </a:rPr>
            <a:t>जिला गुणवत्ता आश्वासन (</a:t>
          </a:r>
          <a:r>
            <a:rPr lang="en-IN" sz="1400" b="0" dirty="0">
              <a:solidFill>
                <a:schemeClr val="accent2"/>
              </a:solidFill>
            </a:rPr>
            <a:t>QA) </a:t>
          </a:r>
          <a:r>
            <a:rPr lang="hi-IN" sz="1400" b="0" dirty="0">
              <a:solidFill>
                <a:schemeClr val="accent2"/>
              </a:solidFill>
            </a:rPr>
            <a:t>टीमों की भूमिका</a:t>
          </a:r>
          <a:endParaRPr lang="en-IN" sz="1400" b="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6DF277C-A900-459E-9E53-4FFCF8C89FDE}" type="parTrans" cxnId="{564A85D5-736A-4F25-88A1-2088E3E1E16C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79EF8B9-4E39-4FE3-ADC6-727185915F49}" type="sibTrans" cxnId="{564A85D5-736A-4F25-88A1-2088E3E1E16C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FD0C1849-6F6D-48F4-84B1-62B47411331A}">
      <dgm:prSet custT="1"/>
      <dgm:spPr/>
      <dgm:t>
        <a:bodyPr/>
        <a:lstStyle/>
        <a:p>
          <a:r>
            <a:rPr lang="en-IN" sz="1400" dirty="0">
              <a:latin typeface="Cambria" panose="02040503050406030204" pitchFamily="18" charset="0"/>
              <a:ea typeface="Cambria" panose="02040503050406030204" pitchFamily="18" charset="0"/>
            </a:rPr>
            <a:t>     Medical College/State/</a:t>
          </a:r>
        </a:p>
        <a:p>
          <a:r>
            <a:rPr lang="en-IN" sz="1400" dirty="0">
              <a:latin typeface="Cambria" panose="02040503050406030204" pitchFamily="18" charset="0"/>
              <a:ea typeface="Cambria" panose="02040503050406030204" pitchFamily="18" charset="0"/>
            </a:rPr>
            <a:t>NHSRC mentoring/ support </a:t>
          </a:r>
        </a:p>
        <a:p>
          <a:r>
            <a:rPr lang="hi-IN" sz="1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मेडिकल कॉलेज / राज्य / एनएचएसआरसी द्वारा मार्गदर्शन और सहयोग</a:t>
          </a:r>
          <a:endParaRPr lang="en-IN" sz="14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9B7FE9D-6CDC-4059-BA3F-36A0738A6703}" type="parTrans" cxnId="{6B72DAF0-59C0-4A8D-AD7F-B0869E78E70D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A8AF037C-9709-4CB1-AFA5-82F6387C4DFE}" type="sibTrans" cxnId="{6B72DAF0-59C0-4A8D-AD7F-B0869E78E70D}">
      <dgm:prSet/>
      <dgm:spPr/>
      <dgm:t>
        <a:bodyPr/>
        <a:lstStyle/>
        <a:p>
          <a:endParaRPr lang="en-IN" sz="14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24B5A78-6D2B-4366-9325-8943D3D5CC70}" type="pres">
      <dgm:prSet presAssocID="{19D98EDF-C186-4DEA-8BD0-33D2FDB39C25}" presName="Name0" presStyleCnt="0">
        <dgm:presLayoutVars>
          <dgm:chMax val="7"/>
          <dgm:dir/>
          <dgm:animOne val="branch"/>
        </dgm:presLayoutVars>
      </dgm:prSet>
      <dgm:spPr/>
    </dgm:pt>
    <dgm:pt modelId="{27EED6D9-1119-42BC-9892-996D09F3CA14}" type="pres">
      <dgm:prSet presAssocID="{307765D4-1287-4F7F-BD54-FE0693A36352}" presName="parTx1" presStyleLbl="node1" presStyleIdx="0" presStyleCnt="1"/>
      <dgm:spPr/>
    </dgm:pt>
    <dgm:pt modelId="{D0D8557F-E2D3-45B4-B8C6-8A523C3E127C}" type="pres">
      <dgm:prSet presAssocID="{307765D4-1287-4F7F-BD54-FE0693A36352}" presName="spPre1" presStyleCnt="0"/>
      <dgm:spPr/>
    </dgm:pt>
    <dgm:pt modelId="{CDB64AD3-F5AE-4836-866F-311AB7C9A6C6}" type="pres">
      <dgm:prSet presAssocID="{307765D4-1287-4F7F-BD54-FE0693A36352}" presName="chLin1" presStyleCnt="0"/>
      <dgm:spPr/>
    </dgm:pt>
    <dgm:pt modelId="{90F37572-AE47-48D5-A061-02D2C26DC2DD}" type="pres">
      <dgm:prSet presAssocID="{44751C18-524D-41AC-A840-C49FD20F829C}" presName="Name11" presStyleLbl="parChTrans1D1" presStyleIdx="0" presStyleCnt="6"/>
      <dgm:spPr/>
    </dgm:pt>
    <dgm:pt modelId="{0623C07E-0366-4B78-90AD-332BE12697D0}" type="pres">
      <dgm:prSet presAssocID="{F534C5E8-09C6-4A04-A936-EE5FE3A576A9}" presName="txAndLines1" presStyleCnt="0"/>
      <dgm:spPr/>
    </dgm:pt>
    <dgm:pt modelId="{C1F202D3-10F4-4707-841A-CFACED3F9B22}" type="pres">
      <dgm:prSet presAssocID="{F534C5E8-09C6-4A04-A936-EE5FE3A576A9}" presName="anchor1" presStyleCnt="0"/>
      <dgm:spPr/>
    </dgm:pt>
    <dgm:pt modelId="{62B16663-A67B-4253-B953-FC97EBC6F90D}" type="pres">
      <dgm:prSet presAssocID="{F534C5E8-09C6-4A04-A936-EE5FE3A576A9}" presName="backup1" presStyleCnt="0"/>
      <dgm:spPr/>
    </dgm:pt>
    <dgm:pt modelId="{FC1BEE83-759A-4833-A3AD-0EE87E563453}" type="pres">
      <dgm:prSet presAssocID="{F534C5E8-09C6-4A04-A936-EE5FE3A576A9}" presName="preLine1" presStyleLbl="parChTrans1D1" presStyleIdx="1" presStyleCnt="6"/>
      <dgm:spPr/>
    </dgm:pt>
    <dgm:pt modelId="{8C53FEAD-55D8-4D31-8313-511BDD46CE72}" type="pres">
      <dgm:prSet presAssocID="{F534C5E8-09C6-4A04-A936-EE5FE3A576A9}" presName="desTx1" presStyleLbl="revTx" presStyleIdx="0" presStyleCnt="0">
        <dgm:presLayoutVars>
          <dgm:bulletEnabled val="1"/>
        </dgm:presLayoutVars>
      </dgm:prSet>
      <dgm:spPr/>
    </dgm:pt>
    <dgm:pt modelId="{3AC5C8C4-F44F-4E6B-934A-92FBA042F3E2}" type="pres">
      <dgm:prSet presAssocID="{86DF277C-A900-459E-9E53-4FFCF8C89FDE}" presName="Name11" presStyleLbl="parChTrans1D1" presStyleIdx="2" presStyleCnt="6"/>
      <dgm:spPr/>
    </dgm:pt>
    <dgm:pt modelId="{4A4B4D4B-989F-49B8-8D7F-7D109B05A8AC}" type="pres">
      <dgm:prSet presAssocID="{81D71202-3AD8-48B8-B871-D93D9F3290A3}" presName="txAndLines1" presStyleCnt="0"/>
      <dgm:spPr/>
    </dgm:pt>
    <dgm:pt modelId="{D0C85E54-4002-4182-805F-0AB3294F121C}" type="pres">
      <dgm:prSet presAssocID="{81D71202-3AD8-48B8-B871-D93D9F3290A3}" presName="anchor1" presStyleCnt="0"/>
      <dgm:spPr/>
    </dgm:pt>
    <dgm:pt modelId="{1866C013-8BC2-4568-A944-796C3F833F0F}" type="pres">
      <dgm:prSet presAssocID="{81D71202-3AD8-48B8-B871-D93D9F3290A3}" presName="backup1" presStyleCnt="0"/>
      <dgm:spPr/>
    </dgm:pt>
    <dgm:pt modelId="{6AFC7EBF-83FC-49E6-950B-BEF8B10DBA10}" type="pres">
      <dgm:prSet presAssocID="{81D71202-3AD8-48B8-B871-D93D9F3290A3}" presName="preLine1" presStyleLbl="parChTrans1D1" presStyleIdx="3" presStyleCnt="6"/>
      <dgm:spPr/>
    </dgm:pt>
    <dgm:pt modelId="{D640A4CF-AABD-4D78-A4FC-2DCBE3B728D6}" type="pres">
      <dgm:prSet presAssocID="{81D71202-3AD8-48B8-B871-D93D9F3290A3}" presName="desTx1" presStyleLbl="revTx" presStyleIdx="0" presStyleCnt="0">
        <dgm:presLayoutVars>
          <dgm:bulletEnabled val="1"/>
        </dgm:presLayoutVars>
      </dgm:prSet>
      <dgm:spPr/>
    </dgm:pt>
    <dgm:pt modelId="{F505F642-6888-4F14-B426-31BB05A8E6C3}" type="pres">
      <dgm:prSet presAssocID="{C9B7FE9D-6CDC-4059-BA3F-36A0738A6703}" presName="Name11" presStyleLbl="parChTrans1D1" presStyleIdx="4" presStyleCnt="6"/>
      <dgm:spPr/>
    </dgm:pt>
    <dgm:pt modelId="{B8B9ED43-64B4-4898-BEFE-48159D93010C}" type="pres">
      <dgm:prSet presAssocID="{FD0C1849-6F6D-48F4-84B1-62B47411331A}" presName="txAndLines1" presStyleCnt="0"/>
      <dgm:spPr/>
    </dgm:pt>
    <dgm:pt modelId="{F08FCE61-3B3C-4B12-B526-23248F28C8B4}" type="pres">
      <dgm:prSet presAssocID="{FD0C1849-6F6D-48F4-84B1-62B47411331A}" presName="anchor1" presStyleCnt="0"/>
      <dgm:spPr/>
    </dgm:pt>
    <dgm:pt modelId="{F12FB0C1-0CD6-4042-939C-2A27340C17DD}" type="pres">
      <dgm:prSet presAssocID="{FD0C1849-6F6D-48F4-84B1-62B47411331A}" presName="backup1" presStyleCnt="0"/>
      <dgm:spPr/>
    </dgm:pt>
    <dgm:pt modelId="{4CB3F481-65CF-4D0E-A232-432022D2A973}" type="pres">
      <dgm:prSet presAssocID="{FD0C1849-6F6D-48F4-84B1-62B47411331A}" presName="preLine1" presStyleLbl="parChTrans1D1" presStyleIdx="5" presStyleCnt="6"/>
      <dgm:spPr/>
    </dgm:pt>
    <dgm:pt modelId="{4497005B-8C9D-4E97-A10C-E939E9D916DB}" type="pres">
      <dgm:prSet presAssocID="{FD0C1849-6F6D-48F4-84B1-62B47411331A}" presName="desTx1" presStyleLbl="revTx" presStyleIdx="0" presStyleCnt="0" custLinFactNeighborX="18474" custLinFactNeighborY="19812">
        <dgm:presLayoutVars>
          <dgm:bulletEnabled val="1"/>
        </dgm:presLayoutVars>
      </dgm:prSet>
      <dgm:spPr/>
    </dgm:pt>
  </dgm:ptLst>
  <dgm:cxnLst>
    <dgm:cxn modelId="{F636491E-020F-48E0-BDDA-8C884C3DCC4F}" srcId="{307765D4-1287-4F7F-BD54-FE0693A36352}" destId="{F534C5E8-09C6-4A04-A936-EE5FE3A576A9}" srcOrd="0" destOrd="0" parTransId="{44751C18-524D-41AC-A840-C49FD20F829C}" sibTransId="{AB232619-BBB1-4942-A362-0C9448361688}"/>
    <dgm:cxn modelId="{C54F3923-B7F2-47CC-AB37-69E31B97F5B4}" srcId="{19D98EDF-C186-4DEA-8BD0-33D2FDB39C25}" destId="{307765D4-1287-4F7F-BD54-FE0693A36352}" srcOrd="0" destOrd="0" parTransId="{6FF25C23-18C0-4633-BE2D-EA848E4B0C2B}" sibTransId="{0C037BC8-58FE-4F4E-8412-C742CEEE5286}"/>
    <dgm:cxn modelId="{BB82D035-5EBF-4185-BD1B-D8F082817433}" type="presOf" srcId="{81D71202-3AD8-48B8-B871-D93D9F3290A3}" destId="{D640A4CF-AABD-4D78-A4FC-2DCBE3B728D6}" srcOrd="0" destOrd="0" presId="urn:microsoft.com/office/officeart/2009/3/layout/SubStepProcess"/>
    <dgm:cxn modelId="{4C526952-412D-4A2A-AB3A-CA5318B1543C}" type="presOf" srcId="{F534C5E8-09C6-4A04-A936-EE5FE3A576A9}" destId="{8C53FEAD-55D8-4D31-8313-511BDD46CE72}" srcOrd="0" destOrd="0" presId="urn:microsoft.com/office/officeart/2009/3/layout/SubStepProcess"/>
    <dgm:cxn modelId="{75D7F489-72F0-47C4-B4D6-19BCA874403B}" type="presOf" srcId="{FD0C1849-6F6D-48F4-84B1-62B47411331A}" destId="{4497005B-8C9D-4E97-A10C-E939E9D916DB}" srcOrd="0" destOrd="0" presId="urn:microsoft.com/office/officeart/2009/3/layout/SubStepProcess"/>
    <dgm:cxn modelId="{BAAE32A7-FA6F-4290-8332-7589ED0C20A4}" type="presOf" srcId="{19D98EDF-C186-4DEA-8BD0-33D2FDB39C25}" destId="{824B5A78-6D2B-4366-9325-8943D3D5CC70}" srcOrd="0" destOrd="0" presId="urn:microsoft.com/office/officeart/2009/3/layout/SubStepProcess"/>
    <dgm:cxn modelId="{564A85D5-736A-4F25-88A1-2088E3E1E16C}" srcId="{307765D4-1287-4F7F-BD54-FE0693A36352}" destId="{81D71202-3AD8-48B8-B871-D93D9F3290A3}" srcOrd="1" destOrd="0" parTransId="{86DF277C-A900-459E-9E53-4FFCF8C89FDE}" sibTransId="{D79EF8B9-4E39-4FE3-ADC6-727185915F49}"/>
    <dgm:cxn modelId="{95D41FE5-0FB6-456C-87FC-F9C02598D36B}" type="presOf" srcId="{307765D4-1287-4F7F-BD54-FE0693A36352}" destId="{27EED6D9-1119-42BC-9892-996D09F3CA14}" srcOrd="0" destOrd="0" presId="urn:microsoft.com/office/officeart/2009/3/layout/SubStepProcess"/>
    <dgm:cxn modelId="{6B72DAF0-59C0-4A8D-AD7F-B0869E78E70D}" srcId="{307765D4-1287-4F7F-BD54-FE0693A36352}" destId="{FD0C1849-6F6D-48F4-84B1-62B47411331A}" srcOrd="2" destOrd="0" parTransId="{C9B7FE9D-6CDC-4059-BA3F-36A0738A6703}" sibTransId="{A8AF037C-9709-4CB1-AFA5-82F6387C4DFE}"/>
    <dgm:cxn modelId="{97D8F77D-37E3-40A7-8423-5DCEF2439D57}" type="presParOf" srcId="{824B5A78-6D2B-4366-9325-8943D3D5CC70}" destId="{27EED6D9-1119-42BC-9892-996D09F3CA14}" srcOrd="0" destOrd="0" presId="urn:microsoft.com/office/officeart/2009/3/layout/SubStepProcess"/>
    <dgm:cxn modelId="{3424CCE4-0774-43A2-B1AA-D68507D8445C}" type="presParOf" srcId="{824B5A78-6D2B-4366-9325-8943D3D5CC70}" destId="{D0D8557F-E2D3-45B4-B8C6-8A523C3E127C}" srcOrd="1" destOrd="0" presId="urn:microsoft.com/office/officeart/2009/3/layout/SubStepProcess"/>
    <dgm:cxn modelId="{D43C2C13-1865-4BB2-8A79-55AAF1C0BC28}" type="presParOf" srcId="{824B5A78-6D2B-4366-9325-8943D3D5CC70}" destId="{CDB64AD3-F5AE-4836-866F-311AB7C9A6C6}" srcOrd="2" destOrd="0" presId="urn:microsoft.com/office/officeart/2009/3/layout/SubStepProcess"/>
    <dgm:cxn modelId="{736B99AD-629B-40D6-9C53-274F61025FC8}" type="presParOf" srcId="{CDB64AD3-F5AE-4836-866F-311AB7C9A6C6}" destId="{90F37572-AE47-48D5-A061-02D2C26DC2DD}" srcOrd="0" destOrd="0" presId="urn:microsoft.com/office/officeart/2009/3/layout/SubStepProcess"/>
    <dgm:cxn modelId="{EB892096-5757-4C03-A4FF-9EAD836AC47D}" type="presParOf" srcId="{CDB64AD3-F5AE-4836-866F-311AB7C9A6C6}" destId="{0623C07E-0366-4B78-90AD-332BE12697D0}" srcOrd="1" destOrd="0" presId="urn:microsoft.com/office/officeart/2009/3/layout/SubStepProcess"/>
    <dgm:cxn modelId="{6733FA23-AA9E-4F8F-8B2C-59ED31329CBB}" type="presParOf" srcId="{0623C07E-0366-4B78-90AD-332BE12697D0}" destId="{C1F202D3-10F4-4707-841A-CFACED3F9B22}" srcOrd="0" destOrd="0" presId="urn:microsoft.com/office/officeart/2009/3/layout/SubStepProcess"/>
    <dgm:cxn modelId="{EC5B4BD8-0A62-4B94-A8B1-DD62ACAE6873}" type="presParOf" srcId="{0623C07E-0366-4B78-90AD-332BE12697D0}" destId="{62B16663-A67B-4253-B953-FC97EBC6F90D}" srcOrd="1" destOrd="0" presId="urn:microsoft.com/office/officeart/2009/3/layout/SubStepProcess"/>
    <dgm:cxn modelId="{51353053-0D79-4C60-B48F-ED7C7FC5F658}" type="presParOf" srcId="{0623C07E-0366-4B78-90AD-332BE12697D0}" destId="{FC1BEE83-759A-4833-A3AD-0EE87E563453}" srcOrd="2" destOrd="0" presId="urn:microsoft.com/office/officeart/2009/3/layout/SubStepProcess"/>
    <dgm:cxn modelId="{644BC9E6-C285-4B55-8A4C-156659F8CA11}" type="presParOf" srcId="{0623C07E-0366-4B78-90AD-332BE12697D0}" destId="{8C53FEAD-55D8-4D31-8313-511BDD46CE72}" srcOrd="3" destOrd="0" presId="urn:microsoft.com/office/officeart/2009/3/layout/SubStepProcess"/>
    <dgm:cxn modelId="{90E5779C-B818-4323-A58C-DCAC5D575FBA}" type="presParOf" srcId="{CDB64AD3-F5AE-4836-866F-311AB7C9A6C6}" destId="{3AC5C8C4-F44F-4E6B-934A-92FBA042F3E2}" srcOrd="2" destOrd="0" presId="urn:microsoft.com/office/officeart/2009/3/layout/SubStepProcess"/>
    <dgm:cxn modelId="{C10C3DF9-0DCD-476A-8087-B3177C7211BE}" type="presParOf" srcId="{CDB64AD3-F5AE-4836-866F-311AB7C9A6C6}" destId="{4A4B4D4B-989F-49B8-8D7F-7D109B05A8AC}" srcOrd="3" destOrd="0" presId="urn:microsoft.com/office/officeart/2009/3/layout/SubStepProcess"/>
    <dgm:cxn modelId="{CD22A890-3506-4B43-BAB8-9D2FA862B678}" type="presParOf" srcId="{4A4B4D4B-989F-49B8-8D7F-7D109B05A8AC}" destId="{D0C85E54-4002-4182-805F-0AB3294F121C}" srcOrd="0" destOrd="0" presId="urn:microsoft.com/office/officeart/2009/3/layout/SubStepProcess"/>
    <dgm:cxn modelId="{FCF2D7F1-7B70-49E5-910E-986415DEBAAD}" type="presParOf" srcId="{4A4B4D4B-989F-49B8-8D7F-7D109B05A8AC}" destId="{1866C013-8BC2-4568-A944-796C3F833F0F}" srcOrd="1" destOrd="0" presId="urn:microsoft.com/office/officeart/2009/3/layout/SubStepProcess"/>
    <dgm:cxn modelId="{58B668EB-25BD-451D-BF29-01550933082D}" type="presParOf" srcId="{4A4B4D4B-989F-49B8-8D7F-7D109B05A8AC}" destId="{6AFC7EBF-83FC-49E6-950B-BEF8B10DBA10}" srcOrd="2" destOrd="0" presId="urn:microsoft.com/office/officeart/2009/3/layout/SubStepProcess"/>
    <dgm:cxn modelId="{8D2CC365-6539-457A-AF37-CB91AF9272F9}" type="presParOf" srcId="{4A4B4D4B-989F-49B8-8D7F-7D109B05A8AC}" destId="{D640A4CF-AABD-4D78-A4FC-2DCBE3B728D6}" srcOrd="3" destOrd="0" presId="urn:microsoft.com/office/officeart/2009/3/layout/SubStepProcess"/>
    <dgm:cxn modelId="{BE184672-043A-418F-9D72-4F4AF6F50864}" type="presParOf" srcId="{CDB64AD3-F5AE-4836-866F-311AB7C9A6C6}" destId="{F505F642-6888-4F14-B426-31BB05A8E6C3}" srcOrd="4" destOrd="0" presId="urn:microsoft.com/office/officeart/2009/3/layout/SubStepProcess"/>
    <dgm:cxn modelId="{B6D668C9-8570-4C7B-99CB-A869BECFAAAF}" type="presParOf" srcId="{CDB64AD3-F5AE-4836-866F-311AB7C9A6C6}" destId="{B8B9ED43-64B4-4898-BEFE-48159D93010C}" srcOrd="5" destOrd="0" presId="urn:microsoft.com/office/officeart/2009/3/layout/SubStepProcess"/>
    <dgm:cxn modelId="{007DA4E1-CF5E-4B0F-AB35-E03E154F9E16}" type="presParOf" srcId="{B8B9ED43-64B4-4898-BEFE-48159D93010C}" destId="{F08FCE61-3B3C-4B12-B526-23248F28C8B4}" srcOrd="0" destOrd="0" presId="urn:microsoft.com/office/officeart/2009/3/layout/SubStepProcess"/>
    <dgm:cxn modelId="{CDE7492A-0CF9-4AEF-8A9C-A90EED315CAB}" type="presParOf" srcId="{B8B9ED43-64B4-4898-BEFE-48159D93010C}" destId="{F12FB0C1-0CD6-4042-939C-2A27340C17DD}" srcOrd="1" destOrd="0" presId="urn:microsoft.com/office/officeart/2009/3/layout/SubStepProcess"/>
    <dgm:cxn modelId="{F7F6A533-E150-456D-AE29-2BB758DE2460}" type="presParOf" srcId="{B8B9ED43-64B4-4898-BEFE-48159D93010C}" destId="{4CB3F481-65CF-4D0E-A232-432022D2A973}" srcOrd="2" destOrd="0" presId="urn:microsoft.com/office/officeart/2009/3/layout/SubStepProcess"/>
    <dgm:cxn modelId="{D37C599F-A3F6-4368-A487-038A0E4D7CAE}" type="presParOf" srcId="{B8B9ED43-64B4-4898-BEFE-48159D93010C}" destId="{4497005B-8C9D-4E97-A10C-E939E9D916DB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526B47-A2AE-4FB4-BFE0-A4F670572B3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A13C5FD-B4C1-46E3-BA93-7E2FB1635B3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Biannually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- Jan Sunwais</a:t>
          </a:r>
        </a:p>
      </dgm:t>
    </dgm:pt>
    <dgm:pt modelId="{7FCE9BB9-5625-425B-9C53-1C1949712F94}" type="parTrans" cxnId="{1DC2B4D1-C91C-4E6A-B28B-51D44D7F62F5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D9525FE-74CD-4C04-8473-2A06476F7C23}" type="sibTrans" cxnId="{1DC2B4D1-C91C-4E6A-B28B-51D44D7F62F5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0520B07-7BE7-4B83-8C26-0BFB22896D8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Quarterly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- VHND Meeting, Gap closure plan</a:t>
          </a:r>
        </a:p>
      </dgm:t>
    </dgm:pt>
    <dgm:pt modelId="{73664256-8185-412B-8C5C-73B2787031D7}" type="parTrans" cxnId="{E37AE0B1-EE92-45B0-9A0B-F9954EBD58D5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CBC6EB47-781F-4950-8601-4B37BAD0FF81}" type="sibTrans" cxnId="{E37AE0B1-EE92-45B0-9A0B-F9954EBD58D5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2188D31-5255-4F5B-9793-C9054C2D51D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Monthly</a:t>
          </a:r>
          <a:r>
            <a:rPr lang="en-US" sz="1800" dirty="0">
              <a:latin typeface="Cambria" panose="02040503050406030204" pitchFamily="18" charset="0"/>
              <a:ea typeface="Cambria" panose="02040503050406030204" pitchFamily="18" charset="0"/>
            </a:rPr>
            <a:t> – JAS Meeting, campaigns,  Quality team meeting, Indicators Monitoring, Performance review  </a:t>
          </a:r>
        </a:p>
      </dgm:t>
    </dgm:pt>
    <dgm:pt modelId="{35C2EDE1-0E05-48A0-A226-1A59A9DE0431}" type="parTrans" cxnId="{3D8BD4C8-A04F-4465-8E48-D1DCE9F82B6E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36EC263-B4FD-4908-8D8E-5A7A84D9B685}" type="sibTrans" cxnId="{3D8BD4C8-A04F-4465-8E48-D1DCE9F82B6E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17FC1672-02D9-48D5-B0BE-F570A6F9AD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75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Annually</a:t>
          </a:r>
          <a:r>
            <a:rPr lang="en-US" sz="1750" dirty="0">
              <a:latin typeface="Cambria" panose="02040503050406030204" pitchFamily="18" charset="0"/>
              <a:ea typeface="Cambria" panose="02040503050406030204" pitchFamily="18" charset="0"/>
            </a:rPr>
            <a:t> – Social Audits, Medical check-up &amp; immunization, staff performance evaluation, Medication Review, Screening of Population for NCD</a:t>
          </a:r>
        </a:p>
      </dgm:t>
    </dgm:pt>
    <dgm:pt modelId="{18A97D61-44C3-4386-8F1D-4C47059AE55D}" type="parTrans" cxnId="{1749AB65-01E2-4622-A595-B7BB52CF57E7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84B58BD5-E0D9-4E64-B0F6-92740E6CC56E}" type="sibTrans" cxnId="{1749AB65-01E2-4622-A595-B7BB52CF57E7}">
      <dgm:prSet/>
      <dgm:spPr/>
      <dgm:t>
        <a:bodyPr/>
        <a:lstStyle/>
        <a:p>
          <a:endParaRPr lang="en-US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BBC1055-6F3A-4FDB-A9DD-24047F03E836}" type="pres">
      <dgm:prSet presAssocID="{30526B47-A2AE-4FB4-BFE0-A4F670572B3C}" presName="root" presStyleCnt="0">
        <dgm:presLayoutVars>
          <dgm:dir/>
          <dgm:resizeHandles val="exact"/>
        </dgm:presLayoutVars>
      </dgm:prSet>
      <dgm:spPr/>
    </dgm:pt>
    <dgm:pt modelId="{15703F8F-D453-4F75-B1DA-312E0364A52D}" type="pres">
      <dgm:prSet presAssocID="{FA13C5FD-B4C1-46E3-BA93-7E2FB1635B3D}" presName="compNode" presStyleCnt="0"/>
      <dgm:spPr/>
    </dgm:pt>
    <dgm:pt modelId="{0C6E1CCB-E79D-4E33-BBD6-4414D8268578}" type="pres">
      <dgm:prSet presAssocID="{FA13C5FD-B4C1-46E3-BA93-7E2FB1635B3D}" presName="bgRect" presStyleLbl="bgShp" presStyleIdx="0" presStyleCnt="4"/>
      <dgm:spPr/>
    </dgm:pt>
    <dgm:pt modelId="{64927E3B-B4DD-465B-898F-C627367B3BEF}" type="pres">
      <dgm:prSet presAssocID="{FA13C5FD-B4C1-46E3-BA93-7E2FB1635B3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467EE5FD-7084-47AD-BD24-A4C63423A156}" type="pres">
      <dgm:prSet presAssocID="{FA13C5FD-B4C1-46E3-BA93-7E2FB1635B3D}" presName="spaceRect" presStyleCnt="0"/>
      <dgm:spPr/>
    </dgm:pt>
    <dgm:pt modelId="{72A1133F-4D7B-478A-88DA-201AC8220F7A}" type="pres">
      <dgm:prSet presAssocID="{FA13C5FD-B4C1-46E3-BA93-7E2FB1635B3D}" presName="parTx" presStyleLbl="revTx" presStyleIdx="0" presStyleCnt="4" custScaleY="69251" custLinFactNeighborX="-734" custLinFactNeighborY="-13537">
        <dgm:presLayoutVars>
          <dgm:chMax val="0"/>
          <dgm:chPref val="0"/>
        </dgm:presLayoutVars>
      </dgm:prSet>
      <dgm:spPr/>
    </dgm:pt>
    <dgm:pt modelId="{D85A4555-14EA-4AAF-9EAF-D0EE2F1EB9AC}" type="pres">
      <dgm:prSet presAssocID="{1D9525FE-74CD-4C04-8473-2A06476F7C23}" presName="sibTrans" presStyleCnt="0"/>
      <dgm:spPr/>
    </dgm:pt>
    <dgm:pt modelId="{5D65E4AE-6BD8-4F1E-B7F5-AFFBB2647EA8}" type="pres">
      <dgm:prSet presAssocID="{00520B07-7BE7-4B83-8C26-0BFB22896D88}" presName="compNode" presStyleCnt="0"/>
      <dgm:spPr/>
    </dgm:pt>
    <dgm:pt modelId="{BEA2A2E5-F041-485C-9561-AD0EBE1217DE}" type="pres">
      <dgm:prSet presAssocID="{00520B07-7BE7-4B83-8C26-0BFB22896D88}" presName="bgRect" presStyleLbl="bgShp" presStyleIdx="1" presStyleCnt="4"/>
      <dgm:spPr/>
    </dgm:pt>
    <dgm:pt modelId="{2AA03D5B-FF29-43E7-B088-3869B2D49D6E}" type="pres">
      <dgm:prSet presAssocID="{00520B07-7BE7-4B83-8C26-0BFB22896D8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8A784DA-343A-4C36-B6B1-E99FE51F0E33}" type="pres">
      <dgm:prSet presAssocID="{00520B07-7BE7-4B83-8C26-0BFB22896D88}" presName="spaceRect" presStyleCnt="0"/>
      <dgm:spPr/>
    </dgm:pt>
    <dgm:pt modelId="{EC77C30D-5272-4FF4-9F94-F172ACB6CB71}" type="pres">
      <dgm:prSet presAssocID="{00520B07-7BE7-4B83-8C26-0BFB22896D88}" presName="parTx" presStyleLbl="revTx" presStyleIdx="1" presStyleCnt="4" custScaleY="66529" custLinFactNeighborX="-734" custLinFactNeighborY="-13537">
        <dgm:presLayoutVars>
          <dgm:chMax val="0"/>
          <dgm:chPref val="0"/>
        </dgm:presLayoutVars>
      </dgm:prSet>
      <dgm:spPr/>
    </dgm:pt>
    <dgm:pt modelId="{A949C2C1-2E25-4899-86F4-68CF24277F1C}" type="pres">
      <dgm:prSet presAssocID="{CBC6EB47-781F-4950-8601-4B37BAD0FF81}" presName="sibTrans" presStyleCnt="0"/>
      <dgm:spPr/>
    </dgm:pt>
    <dgm:pt modelId="{8A5EAD77-6290-4D63-BCD7-C2B40DAF7C84}" type="pres">
      <dgm:prSet presAssocID="{22188D31-5255-4F5B-9793-C9054C2D51D5}" presName="compNode" presStyleCnt="0"/>
      <dgm:spPr/>
    </dgm:pt>
    <dgm:pt modelId="{A0B66FCE-2E89-4D5F-9141-F58EF52A8608}" type="pres">
      <dgm:prSet presAssocID="{22188D31-5255-4F5B-9793-C9054C2D51D5}" presName="bgRect" presStyleLbl="bgShp" presStyleIdx="2" presStyleCnt="4" custLinFactNeighborX="-2939"/>
      <dgm:spPr/>
    </dgm:pt>
    <dgm:pt modelId="{6AB83301-647B-43D7-8D7B-EDBB251801A6}" type="pres">
      <dgm:prSet presAssocID="{22188D31-5255-4F5B-9793-C9054C2D51D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91AE97B7-4EDF-4987-BC69-7D8EF82ECB70}" type="pres">
      <dgm:prSet presAssocID="{22188D31-5255-4F5B-9793-C9054C2D51D5}" presName="spaceRect" presStyleCnt="0"/>
      <dgm:spPr/>
    </dgm:pt>
    <dgm:pt modelId="{49508584-9E13-4206-924B-D07C1E5D1421}" type="pres">
      <dgm:prSet presAssocID="{22188D31-5255-4F5B-9793-C9054C2D51D5}" presName="parTx" presStyleLbl="revTx" presStyleIdx="2" presStyleCnt="4" custScaleY="76565" custLinFactNeighborX="-734" custLinFactNeighborY="-22399">
        <dgm:presLayoutVars>
          <dgm:chMax val="0"/>
          <dgm:chPref val="0"/>
        </dgm:presLayoutVars>
      </dgm:prSet>
      <dgm:spPr/>
    </dgm:pt>
    <dgm:pt modelId="{8FDD1190-99E4-4A60-B333-CE596873CC46}" type="pres">
      <dgm:prSet presAssocID="{136EC263-B4FD-4908-8D8E-5A7A84D9B685}" presName="sibTrans" presStyleCnt="0"/>
      <dgm:spPr/>
    </dgm:pt>
    <dgm:pt modelId="{BA6B8A66-C6E9-424C-8E18-80A2F5E640EE}" type="pres">
      <dgm:prSet presAssocID="{17FC1672-02D9-48D5-B0BE-F570A6F9ADBD}" presName="compNode" presStyleCnt="0"/>
      <dgm:spPr/>
    </dgm:pt>
    <dgm:pt modelId="{BBFAB73D-4D4D-4D40-A6C9-54F40312D7B1}" type="pres">
      <dgm:prSet presAssocID="{17FC1672-02D9-48D5-B0BE-F570A6F9ADBD}" presName="bgRect" presStyleLbl="bgShp" presStyleIdx="3" presStyleCnt="4"/>
      <dgm:spPr/>
    </dgm:pt>
    <dgm:pt modelId="{EB491061-42C9-440D-9D51-50D4697FEB8D}" type="pres">
      <dgm:prSet presAssocID="{17FC1672-02D9-48D5-B0BE-F570A6F9ADB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7023E89-1430-4BB6-8A7B-11F290D596BC}" type="pres">
      <dgm:prSet presAssocID="{17FC1672-02D9-48D5-B0BE-F570A6F9ADBD}" presName="spaceRect" presStyleCnt="0"/>
      <dgm:spPr/>
    </dgm:pt>
    <dgm:pt modelId="{0191CD9C-0845-4904-B602-297E51ED42A2}" type="pres">
      <dgm:prSet presAssocID="{17FC1672-02D9-48D5-B0BE-F570A6F9ADBD}" presName="parTx" presStyleLbl="revTx" presStyleIdx="3" presStyleCnt="4" custScaleX="103117" custScaleY="88322" custLinFactNeighborX="-258" custLinFactNeighborY="-13089">
        <dgm:presLayoutVars>
          <dgm:chMax val="0"/>
          <dgm:chPref val="0"/>
        </dgm:presLayoutVars>
      </dgm:prSet>
      <dgm:spPr/>
    </dgm:pt>
  </dgm:ptLst>
  <dgm:cxnLst>
    <dgm:cxn modelId="{B560A206-4461-4510-98B3-A2DF2AF26781}" type="presOf" srcId="{00520B07-7BE7-4B83-8C26-0BFB22896D88}" destId="{EC77C30D-5272-4FF4-9F94-F172ACB6CB71}" srcOrd="0" destOrd="0" presId="urn:microsoft.com/office/officeart/2018/2/layout/IconVerticalSolidList"/>
    <dgm:cxn modelId="{EDF3165B-702D-4A2F-8B85-392D7F6709C1}" type="presOf" srcId="{30526B47-A2AE-4FB4-BFE0-A4F670572B3C}" destId="{5BBC1055-6F3A-4FDB-A9DD-24047F03E836}" srcOrd="0" destOrd="0" presId="urn:microsoft.com/office/officeart/2018/2/layout/IconVerticalSolidList"/>
    <dgm:cxn modelId="{1749AB65-01E2-4622-A595-B7BB52CF57E7}" srcId="{30526B47-A2AE-4FB4-BFE0-A4F670572B3C}" destId="{17FC1672-02D9-48D5-B0BE-F570A6F9ADBD}" srcOrd="3" destOrd="0" parTransId="{18A97D61-44C3-4386-8F1D-4C47059AE55D}" sibTransId="{84B58BD5-E0D9-4E64-B0F6-92740E6CC56E}"/>
    <dgm:cxn modelId="{5F75B457-1A0A-45A3-82EC-C4904E0E08CA}" type="presOf" srcId="{17FC1672-02D9-48D5-B0BE-F570A6F9ADBD}" destId="{0191CD9C-0845-4904-B602-297E51ED42A2}" srcOrd="0" destOrd="0" presId="urn:microsoft.com/office/officeart/2018/2/layout/IconVerticalSolidList"/>
    <dgm:cxn modelId="{AA7B25A2-3704-4B25-BB98-05EE0BE14794}" type="presOf" srcId="{22188D31-5255-4F5B-9793-C9054C2D51D5}" destId="{49508584-9E13-4206-924B-D07C1E5D1421}" srcOrd="0" destOrd="0" presId="urn:microsoft.com/office/officeart/2018/2/layout/IconVerticalSolidList"/>
    <dgm:cxn modelId="{E37AE0B1-EE92-45B0-9A0B-F9954EBD58D5}" srcId="{30526B47-A2AE-4FB4-BFE0-A4F670572B3C}" destId="{00520B07-7BE7-4B83-8C26-0BFB22896D88}" srcOrd="1" destOrd="0" parTransId="{73664256-8185-412B-8C5C-73B2787031D7}" sibTransId="{CBC6EB47-781F-4950-8601-4B37BAD0FF81}"/>
    <dgm:cxn modelId="{3D8BD4C8-A04F-4465-8E48-D1DCE9F82B6E}" srcId="{30526B47-A2AE-4FB4-BFE0-A4F670572B3C}" destId="{22188D31-5255-4F5B-9793-C9054C2D51D5}" srcOrd="2" destOrd="0" parTransId="{35C2EDE1-0E05-48A0-A226-1A59A9DE0431}" sibTransId="{136EC263-B4FD-4908-8D8E-5A7A84D9B685}"/>
    <dgm:cxn modelId="{1DC2B4D1-C91C-4E6A-B28B-51D44D7F62F5}" srcId="{30526B47-A2AE-4FB4-BFE0-A4F670572B3C}" destId="{FA13C5FD-B4C1-46E3-BA93-7E2FB1635B3D}" srcOrd="0" destOrd="0" parTransId="{7FCE9BB9-5625-425B-9C53-1C1949712F94}" sibTransId="{1D9525FE-74CD-4C04-8473-2A06476F7C23}"/>
    <dgm:cxn modelId="{3F5D5EDE-6D8B-425A-A074-75E8906A1908}" type="presOf" srcId="{FA13C5FD-B4C1-46E3-BA93-7E2FB1635B3D}" destId="{72A1133F-4D7B-478A-88DA-201AC8220F7A}" srcOrd="0" destOrd="0" presId="urn:microsoft.com/office/officeart/2018/2/layout/IconVerticalSolidList"/>
    <dgm:cxn modelId="{7A5DCD04-A8AC-4BFE-92AF-C1EA0EA75B42}" type="presParOf" srcId="{5BBC1055-6F3A-4FDB-A9DD-24047F03E836}" destId="{15703F8F-D453-4F75-B1DA-312E0364A52D}" srcOrd="0" destOrd="0" presId="urn:microsoft.com/office/officeart/2018/2/layout/IconVerticalSolidList"/>
    <dgm:cxn modelId="{D67EE3D8-660B-4DC9-B50D-299C48483535}" type="presParOf" srcId="{15703F8F-D453-4F75-B1DA-312E0364A52D}" destId="{0C6E1CCB-E79D-4E33-BBD6-4414D8268578}" srcOrd="0" destOrd="0" presId="urn:microsoft.com/office/officeart/2018/2/layout/IconVerticalSolidList"/>
    <dgm:cxn modelId="{8F1CCF15-6F8F-45E5-AB02-99B2297E5175}" type="presParOf" srcId="{15703F8F-D453-4F75-B1DA-312E0364A52D}" destId="{64927E3B-B4DD-465B-898F-C627367B3BEF}" srcOrd="1" destOrd="0" presId="urn:microsoft.com/office/officeart/2018/2/layout/IconVerticalSolidList"/>
    <dgm:cxn modelId="{8116E489-346E-41EC-981B-A5DF9D97701A}" type="presParOf" srcId="{15703F8F-D453-4F75-B1DA-312E0364A52D}" destId="{467EE5FD-7084-47AD-BD24-A4C63423A156}" srcOrd="2" destOrd="0" presId="urn:microsoft.com/office/officeart/2018/2/layout/IconVerticalSolidList"/>
    <dgm:cxn modelId="{E071954B-0B9C-467C-89D9-F923EFEEAFAA}" type="presParOf" srcId="{15703F8F-D453-4F75-B1DA-312E0364A52D}" destId="{72A1133F-4D7B-478A-88DA-201AC8220F7A}" srcOrd="3" destOrd="0" presId="urn:microsoft.com/office/officeart/2018/2/layout/IconVerticalSolidList"/>
    <dgm:cxn modelId="{FC90B6EF-5F34-4B84-83A4-513B0067C8B1}" type="presParOf" srcId="{5BBC1055-6F3A-4FDB-A9DD-24047F03E836}" destId="{D85A4555-14EA-4AAF-9EAF-D0EE2F1EB9AC}" srcOrd="1" destOrd="0" presId="urn:microsoft.com/office/officeart/2018/2/layout/IconVerticalSolidList"/>
    <dgm:cxn modelId="{EB96E314-C4FF-416F-BA08-76AEF0D95CD5}" type="presParOf" srcId="{5BBC1055-6F3A-4FDB-A9DD-24047F03E836}" destId="{5D65E4AE-6BD8-4F1E-B7F5-AFFBB2647EA8}" srcOrd="2" destOrd="0" presId="urn:microsoft.com/office/officeart/2018/2/layout/IconVerticalSolidList"/>
    <dgm:cxn modelId="{B83E521B-D337-40C1-9980-848FFF8027E9}" type="presParOf" srcId="{5D65E4AE-6BD8-4F1E-B7F5-AFFBB2647EA8}" destId="{BEA2A2E5-F041-485C-9561-AD0EBE1217DE}" srcOrd="0" destOrd="0" presId="urn:microsoft.com/office/officeart/2018/2/layout/IconVerticalSolidList"/>
    <dgm:cxn modelId="{96A552C8-BA2E-4E65-B7A8-5F47CB18F8A5}" type="presParOf" srcId="{5D65E4AE-6BD8-4F1E-B7F5-AFFBB2647EA8}" destId="{2AA03D5B-FF29-43E7-B088-3869B2D49D6E}" srcOrd="1" destOrd="0" presId="urn:microsoft.com/office/officeart/2018/2/layout/IconVerticalSolidList"/>
    <dgm:cxn modelId="{45420B95-6761-49AD-B104-5C2D0D6209C4}" type="presParOf" srcId="{5D65E4AE-6BD8-4F1E-B7F5-AFFBB2647EA8}" destId="{E8A784DA-343A-4C36-B6B1-E99FE51F0E33}" srcOrd="2" destOrd="0" presId="urn:microsoft.com/office/officeart/2018/2/layout/IconVerticalSolidList"/>
    <dgm:cxn modelId="{DA9963A8-E88A-4DBC-891E-F37BC41C6D37}" type="presParOf" srcId="{5D65E4AE-6BD8-4F1E-B7F5-AFFBB2647EA8}" destId="{EC77C30D-5272-4FF4-9F94-F172ACB6CB71}" srcOrd="3" destOrd="0" presId="urn:microsoft.com/office/officeart/2018/2/layout/IconVerticalSolidList"/>
    <dgm:cxn modelId="{F0C90957-E040-4A30-9E96-0628040E1B17}" type="presParOf" srcId="{5BBC1055-6F3A-4FDB-A9DD-24047F03E836}" destId="{A949C2C1-2E25-4899-86F4-68CF24277F1C}" srcOrd="3" destOrd="0" presId="urn:microsoft.com/office/officeart/2018/2/layout/IconVerticalSolidList"/>
    <dgm:cxn modelId="{FF0CDB96-46B5-4116-A848-C71F6182B003}" type="presParOf" srcId="{5BBC1055-6F3A-4FDB-A9DD-24047F03E836}" destId="{8A5EAD77-6290-4D63-BCD7-C2B40DAF7C84}" srcOrd="4" destOrd="0" presId="urn:microsoft.com/office/officeart/2018/2/layout/IconVerticalSolidList"/>
    <dgm:cxn modelId="{4611C203-7AFF-4481-9D6E-AE85B110EC5F}" type="presParOf" srcId="{8A5EAD77-6290-4D63-BCD7-C2B40DAF7C84}" destId="{A0B66FCE-2E89-4D5F-9141-F58EF52A8608}" srcOrd="0" destOrd="0" presId="urn:microsoft.com/office/officeart/2018/2/layout/IconVerticalSolidList"/>
    <dgm:cxn modelId="{5C21F438-60FD-4D28-86CF-EA953DA84367}" type="presParOf" srcId="{8A5EAD77-6290-4D63-BCD7-C2B40DAF7C84}" destId="{6AB83301-647B-43D7-8D7B-EDBB251801A6}" srcOrd="1" destOrd="0" presId="urn:microsoft.com/office/officeart/2018/2/layout/IconVerticalSolidList"/>
    <dgm:cxn modelId="{CE9F709D-B07B-469A-BA7D-97BFDA2AADD7}" type="presParOf" srcId="{8A5EAD77-6290-4D63-BCD7-C2B40DAF7C84}" destId="{91AE97B7-4EDF-4987-BC69-7D8EF82ECB70}" srcOrd="2" destOrd="0" presId="urn:microsoft.com/office/officeart/2018/2/layout/IconVerticalSolidList"/>
    <dgm:cxn modelId="{92C7C5A9-A35A-4BA7-B444-090794DD13D3}" type="presParOf" srcId="{8A5EAD77-6290-4D63-BCD7-C2B40DAF7C84}" destId="{49508584-9E13-4206-924B-D07C1E5D1421}" srcOrd="3" destOrd="0" presId="urn:microsoft.com/office/officeart/2018/2/layout/IconVerticalSolidList"/>
    <dgm:cxn modelId="{EAED2BFB-08DF-4EA8-B99B-F7918B8E9AD4}" type="presParOf" srcId="{5BBC1055-6F3A-4FDB-A9DD-24047F03E836}" destId="{8FDD1190-99E4-4A60-B333-CE596873CC46}" srcOrd="5" destOrd="0" presId="urn:microsoft.com/office/officeart/2018/2/layout/IconVerticalSolidList"/>
    <dgm:cxn modelId="{CDCD4A96-10C6-448F-9C0A-C28CE6CE140F}" type="presParOf" srcId="{5BBC1055-6F3A-4FDB-A9DD-24047F03E836}" destId="{BA6B8A66-C6E9-424C-8E18-80A2F5E640EE}" srcOrd="6" destOrd="0" presId="urn:microsoft.com/office/officeart/2018/2/layout/IconVerticalSolidList"/>
    <dgm:cxn modelId="{76D4F912-0610-406E-951C-0373AFF518EF}" type="presParOf" srcId="{BA6B8A66-C6E9-424C-8E18-80A2F5E640EE}" destId="{BBFAB73D-4D4D-4D40-A6C9-54F40312D7B1}" srcOrd="0" destOrd="0" presId="urn:microsoft.com/office/officeart/2018/2/layout/IconVerticalSolidList"/>
    <dgm:cxn modelId="{80C7A282-EFD5-4366-872D-4EB661E2782A}" type="presParOf" srcId="{BA6B8A66-C6E9-424C-8E18-80A2F5E640EE}" destId="{EB491061-42C9-440D-9D51-50D4697FEB8D}" srcOrd="1" destOrd="0" presId="urn:microsoft.com/office/officeart/2018/2/layout/IconVerticalSolidList"/>
    <dgm:cxn modelId="{400B9B8A-64AF-4719-8976-5E1106D76024}" type="presParOf" srcId="{BA6B8A66-C6E9-424C-8E18-80A2F5E640EE}" destId="{47023E89-1430-4BB6-8A7B-11F290D596BC}" srcOrd="2" destOrd="0" presId="urn:microsoft.com/office/officeart/2018/2/layout/IconVerticalSolidList"/>
    <dgm:cxn modelId="{126B623D-CF8A-41E6-8301-8978DA68E91F}" type="presParOf" srcId="{BA6B8A66-C6E9-424C-8E18-80A2F5E640EE}" destId="{0191CD9C-0845-4904-B602-297E51ED42A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C29F1F8-964B-493F-8CCF-889A36C37AA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4717BEBA-5E25-4D05-8FBA-D7D3C69C3A88}">
      <dgm:prSet custT="1"/>
      <dgm:spPr/>
      <dgm:t>
        <a:bodyPr/>
        <a:lstStyle/>
        <a:p>
          <a:r>
            <a:rPr lang="en-US" sz="2000" b="1" dirty="0">
              <a:latin typeface="Cambria" panose="02040503050406030204" pitchFamily="18" charset="0"/>
              <a:ea typeface="Cambria" panose="02040503050406030204" pitchFamily="18" charset="0"/>
            </a:rPr>
            <a:t>NQAS Incentives - 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Rs 18000/- per package per year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852DCAA-6D36-4E81-B179-CDFB3992C418}" type="parTrans" cxnId="{10126AA9-3816-42B7-A54E-7EFA6D47FF87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25DD5F29-8E60-4F57-9FBB-542DAA9DB2E8}" type="sibTrans" cxnId="{10126AA9-3816-42B7-A54E-7EFA6D47FF87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604078D0-87B1-4F5E-B141-908405E005E2}">
      <dgm:prSet custT="1"/>
      <dgm:spPr/>
      <dgm:t>
        <a:bodyPr/>
        <a:lstStyle/>
        <a:p>
          <a:r>
            <a:rPr lang="en-US" sz="2000" dirty="0" err="1">
              <a:latin typeface="Cambria" panose="02040503050406030204" pitchFamily="18" charset="0"/>
              <a:ea typeface="Cambria" panose="02040503050406030204" pitchFamily="18" charset="0"/>
            </a:rPr>
            <a:t>Kayakalp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Incentives – Rs. 1Lakh – Winner</a:t>
          </a:r>
        </a:p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Rs. 50,000- 1</a:t>
          </a:r>
          <a:r>
            <a:rPr lang="en-US" sz="2000" baseline="30000" dirty="0">
              <a:latin typeface="Cambria" panose="02040503050406030204" pitchFamily="18" charset="0"/>
              <a:ea typeface="Cambria" panose="02040503050406030204" pitchFamily="18" charset="0"/>
            </a:rPr>
            <a:t>st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Runner Up</a:t>
          </a:r>
        </a:p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Rs. 35000- 2</a:t>
          </a:r>
          <a:r>
            <a:rPr lang="en-US" sz="2000" baseline="30000" dirty="0">
              <a:latin typeface="Cambria" panose="02040503050406030204" pitchFamily="18" charset="0"/>
              <a:ea typeface="Cambria" panose="02040503050406030204" pitchFamily="18" charset="0"/>
            </a:rPr>
            <a:t>nd</a:t>
          </a:r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Runner Up</a:t>
          </a:r>
        </a:p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Rs. 25000- Commendation</a:t>
          </a:r>
        </a:p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  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99B470FB-8206-415C-8E77-BDCBB79A2127}" type="parTrans" cxnId="{FD73B584-E352-4B34-81DC-7E7576B478DA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1592FDD-23CC-467D-AB14-1EE4DD231F0B}" type="sibTrans" cxnId="{FD73B584-E352-4B34-81DC-7E7576B478DA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532395CA-4893-4DC4-9F26-864253A0CD88}">
      <dgm:prSet custT="1"/>
      <dgm:spPr/>
      <dgm:t>
        <a:bodyPr/>
        <a:lstStyle/>
        <a:p>
          <a:r>
            <a:rPr lang="en-US" sz="2000" dirty="0">
              <a:latin typeface="Cambria" panose="02040503050406030204" pitchFamily="18" charset="0"/>
              <a:ea typeface="Cambria" panose="02040503050406030204" pitchFamily="18" charset="0"/>
            </a:rPr>
            <a:t>Recognition of Facility and Staff</a:t>
          </a:r>
          <a:endParaRPr lang="en-IN" sz="2000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D3D2F1C0-32C0-48C1-8DE0-E2DB1BC59A43}" type="parTrans" cxnId="{2113945F-5FA4-43AE-83F9-86E3245E18E6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367EF3A7-9030-49F5-B1B5-CC254E339D2E}" type="sibTrans" cxnId="{2113945F-5FA4-43AE-83F9-86E3245E18E6}">
      <dgm:prSet/>
      <dgm:spPr/>
      <dgm:t>
        <a:bodyPr/>
        <a:lstStyle/>
        <a:p>
          <a:endParaRPr lang="en-IN" sz="180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47AF689-09FA-4C63-8947-7B9610EF6E46}" type="pres">
      <dgm:prSet presAssocID="{8C29F1F8-964B-493F-8CCF-889A36C37AA6}" presName="vert0" presStyleCnt="0">
        <dgm:presLayoutVars>
          <dgm:dir/>
          <dgm:animOne val="branch"/>
          <dgm:animLvl val="lvl"/>
        </dgm:presLayoutVars>
      </dgm:prSet>
      <dgm:spPr/>
    </dgm:pt>
    <dgm:pt modelId="{A2A73894-C788-4FDD-98E8-B268704983BF}" type="pres">
      <dgm:prSet presAssocID="{4717BEBA-5E25-4D05-8FBA-D7D3C69C3A88}" presName="thickLine" presStyleLbl="alignNode1" presStyleIdx="0" presStyleCnt="3"/>
      <dgm:spPr/>
    </dgm:pt>
    <dgm:pt modelId="{543EF59F-FF47-484B-B794-8B0C6C927CE2}" type="pres">
      <dgm:prSet presAssocID="{4717BEBA-5E25-4D05-8FBA-D7D3C69C3A88}" presName="horz1" presStyleCnt="0"/>
      <dgm:spPr/>
    </dgm:pt>
    <dgm:pt modelId="{16A15259-FC70-4197-A2E4-4883F1F34BC2}" type="pres">
      <dgm:prSet presAssocID="{4717BEBA-5E25-4D05-8FBA-D7D3C69C3A88}" presName="tx1" presStyleLbl="revTx" presStyleIdx="0" presStyleCnt="3"/>
      <dgm:spPr/>
    </dgm:pt>
    <dgm:pt modelId="{FE4EC4D6-DC17-4784-9F51-AE538067A208}" type="pres">
      <dgm:prSet presAssocID="{4717BEBA-5E25-4D05-8FBA-D7D3C69C3A88}" presName="vert1" presStyleCnt="0"/>
      <dgm:spPr/>
    </dgm:pt>
    <dgm:pt modelId="{FF4CEEE7-63AA-4331-BBE8-E3F667238265}" type="pres">
      <dgm:prSet presAssocID="{604078D0-87B1-4F5E-B141-908405E005E2}" presName="thickLine" presStyleLbl="alignNode1" presStyleIdx="1" presStyleCnt="3"/>
      <dgm:spPr/>
    </dgm:pt>
    <dgm:pt modelId="{79CB9E7B-483D-4988-B707-3FF5116BE061}" type="pres">
      <dgm:prSet presAssocID="{604078D0-87B1-4F5E-B141-908405E005E2}" presName="horz1" presStyleCnt="0"/>
      <dgm:spPr/>
    </dgm:pt>
    <dgm:pt modelId="{2A8F7B53-42C1-47DF-AB0B-D6A3A97ED577}" type="pres">
      <dgm:prSet presAssocID="{604078D0-87B1-4F5E-B141-908405E005E2}" presName="tx1" presStyleLbl="revTx" presStyleIdx="1" presStyleCnt="3" custLinFactNeighborY="6672"/>
      <dgm:spPr/>
    </dgm:pt>
    <dgm:pt modelId="{A034C828-C1A1-4424-8440-1931E46BEAB5}" type="pres">
      <dgm:prSet presAssocID="{604078D0-87B1-4F5E-B141-908405E005E2}" presName="vert1" presStyleCnt="0"/>
      <dgm:spPr/>
    </dgm:pt>
    <dgm:pt modelId="{F7B2546D-CD58-464D-B53A-78BAF6619178}" type="pres">
      <dgm:prSet presAssocID="{532395CA-4893-4DC4-9F26-864253A0CD88}" presName="thickLine" presStyleLbl="alignNode1" presStyleIdx="2" presStyleCnt="3"/>
      <dgm:spPr/>
    </dgm:pt>
    <dgm:pt modelId="{8D8D2781-6773-4761-88D1-FFE2893F08CC}" type="pres">
      <dgm:prSet presAssocID="{532395CA-4893-4DC4-9F26-864253A0CD88}" presName="horz1" presStyleCnt="0"/>
      <dgm:spPr/>
    </dgm:pt>
    <dgm:pt modelId="{0B3E8901-0801-4AD9-8B79-23A6D94F9672}" type="pres">
      <dgm:prSet presAssocID="{532395CA-4893-4DC4-9F26-864253A0CD88}" presName="tx1" presStyleLbl="revTx" presStyleIdx="2" presStyleCnt="3" custScaleX="98903" custScaleY="83513"/>
      <dgm:spPr/>
    </dgm:pt>
    <dgm:pt modelId="{1EBBBB52-8FB3-423E-B51C-EF8D976B13D0}" type="pres">
      <dgm:prSet presAssocID="{532395CA-4893-4DC4-9F26-864253A0CD88}" presName="vert1" presStyleCnt="0"/>
      <dgm:spPr/>
    </dgm:pt>
  </dgm:ptLst>
  <dgm:cxnLst>
    <dgm:cxn modelId="{65B0BE20-B880-4406-9640-ABEC724B3C46}" type="presOf" srcId="{8C29F1F8-964B-493F-8CCF-889A36C37AA6}" destId="{047AF689-09FA-4C63-8947-7B9610EF6E46}" srcOrd="0" destOrd="0" presId="urn:microsoft.com/office/officeart/2008/layout/LinedList"/>
    <dgm:cxn modelId="{2113945F-5FA4-43AE-83F9-86E3245E18E6}" srcId="{8C29F1F8-964B-493F-8CCF-889A36C37AA6}" destId="{532395CA-4893-4DC4-9F26-864253A0CD88}" srcOrd="2" destOrd="0" parTransId="{D3D2F1C0-32C0-48C1-8DE0-E2DB1BC59A43}" sibTransId="{367EF3A7-9030-49F5-B1B5-CC254E339D2E}"/>
    <dgm:cxn modelId="{47110A6C-FD39-4F01-82D2-C20C3AB3D671}" type="presOf" srcId="{4717BEBA-5E25-4D05-8FBA-D7D3C69C3A88}" destId="{16A15259-FC70-4197-A2E4-4883F1F34BC2}" srcOrd="0" destOrd="0" presId="urn:microsoft.com/office/officeart/2008/layout/LinedList"/>
    <dgm:cxn modelId="{DAC02374-DC30-451D-877C-2CF24FC6702E}" type="presOf" srcId="{604078D0-87B1-4F5E-B141-908405E005E2}" destId="{2A8F7B53-42C1-47DF-AB0B-D6A3A97ED577}" srcOrd="0" destOrd="0" presId="urn:microsoft.com/office/officeart/2008/layout/LinedList"/>
    <dgm:cxn modelId="{FD73B584-E352-4B34-81DC-7E7576B478DA}" srcId="{8C29F1F8-964B-493F-8CCF-889A36C37AA6}" destId="{604078D0-87B1-4F5E-B141-908405E005E2}" srcOrd="1" destOrd="0" parTransId="{99B470FB-8206-415C-8E77-BDCBB79A2127}" sibTransId="{31592FDD-23CC-467D-AB14-1EE4DD231F0B}"/>
    <dgm:cxn modelId="{CCD6D58E-EF5C-4909-9B6A-6DC4F9735C5F}" type="presOf" srcId="{532395CA-4893-4DC4-9F26-864253A0CD88}" destId="{0B3E8901-0801-4AD9-8B79-23A6D94F9672}" srcOrd="0" destOrd="0" presId="urn:microsoft.com/office/officeart/2008/layout/LinedList"/>
    <dgm:cxn modelId="{10126AA9-3816-42B7-A54E-7EFA6D47FF87}" srcId="{8C29F1F8-964B-493F-8CCF-889A36C37AA6}" destId="{4717BEBA-5E25-4D05-8FBA-D7D3C69C3A88}" srcOrd="0" destOrd="0" parTransId="{2852DCAA-6D36-4E81-B179-CDFB3992C418}" sibTransId="{25DD5F29-8E60-4F57-9FBB-542DAA9DB2E8}"/>
    <dgm:cxn modelId="{88CB4374-3860-46B2-A65D-EDB32E506A07}" type="presParOf" srcId="{047AF689-09FA-4C63-8947-7B9610EF6E46}" destId="{A2A73894-C788-4FDD-98E8-B268704983BF}" srcOrd="0" destOrd="0" presId="urn:microsoft.com/office/officeart/2008/layout/LinedList"/>
    <dgm:cxn modelId="{44C20A51-1965-45FA-9865-1F4934CBFE70}" type="presParOf" srcId="{047AF689-09FA-4C63-8947-7B9610EF6E46}" destId="{543EF59F-FF47-484B-B794-8B0C6C927CE2}" srcOrd="1" destOrd="0" presId="urn:microsoft.com/office/officeart/2008/layout/LinedList"/>
    <dgm:cxn modelId="{2DD6694A-7ECE-4006-8628-CD81F84E8A9B}" type="presParOf" srcId="{543EF59F-FF47-484B-B794-8B0C6C927CE2}" destId="{16A15259-FC70-4197-A2E4-4883F1F34BC2}" srcOrd="0" destOrd="0" presId="urn:microsoft.com/office/officeart/2008/layout/LinedList"/>
    <dgm:cxn modelId="{8E907134-35F2-42F3-886B-8DDC696631C0}" type="presParOf" srcId="{543EF59F-FF47-484B-B794-8B0C6C927CE2}" destId="{FE4EC4D6-DC17-4784-9F51-AE538067A208}" srcOrd="1" destOrd="0" presId="urn:microsoft.com/office/officeart/2008/layout/LinedList"/>
    <dgm:cxn modelId="{4BDF1D3B-BEB0-43D9-A0CA-1743B53C7153}" type="presParOf" srcId="{047AF689-09FA-4C63-8947-7B9610EF6E46}" destId="{FF4CEEE7-63AA-4331-BBE8-E3F667238265}" srcOrd="2" destOrd="0" presId="urn:microsoft.com/office/officeart/2008/layout/LinedList"/>
    <dgm:cxn modelId="{921BCE35-84D3-44E0-984C-047BF2BBE0CC}" type="presParOf" srcId="{047AF689-09FA-4C63-8947-7B9610EF6E46}" destId="{79CB9E7B-483D-4988-B707-3FF5116BE061}" srcOrd="3" destOrd="0" presId="urn:microsoft.com/office/officeart/2008/layout/LinedList"/>
    <dgm:cxn modelId="{0054F175-FB0C-47DE-9D6E-1B4BB293EEC5}" type="presParOf" srcId="{79CB9E7B-483D-4988-B707-3FF5116BE061}" destId="{2A8F7B53-42C1-47DF-AB0B-D6A3A97ED577}" srcOrd="0" destOrd="0" presId="urn:microsoft.com/office/officeart/2008/layout/LinedList"/>
    <dgm:cxn modelId="{F359CFE6-0001-4BAC-ADC5-81C278B2CD07}" type="presParOf" srcId="{79CB9E7B-483D-4988-B707-3FF5116BE061}" destId="{A034C828-C1A1-4424-8440-1931E46BEAB5}" srcOrd="1" destOrd="0" presId="urn:microsoft.com/office/officeart/2008/layout/LinedList"/>
    <dgm:cxn modelId="{A34C66E8-5961-4B15-8B3B-7F309ACEBC0B}" type="presParOf" srcId="{047AF689-09FA-4C63-8947-7B9610EF6E46}" destId="{F7B2546D-CD58-464D-B53A-78BAF6619178}" srcOrd="4" destOrd="0" presId="urn:microsoft.com/office/officeart/2008/layout/LinedList"/>
    <dgm:cxn modelId="{0F35389F-2467-4CBF-8D99-65F9BDE06960}" type="presParOf" srcId="{047AF689-09FA-4C63-8947-7B9610EF6E46}" destId="{8D8D2781-6773-4761-88D1-FFE2893F08CC}" srcOrd="5" destOrd="0" presId="urn:microsoft.com/office/officeart/2008/layout/LinedList"/>
    <dgm:cxn modelId="{B44494CC-1BC1-42B6-923E-AA3A06BF09E4}" type="presParOf" srcId="{8D8D2781-6773-4761-88D1-FFE2893F08CC}" destId="{0B3E8901-0801-4AD9-8B79-23A6D94F9672}" srcOrd="0" destOrd="0" presId="urn:microsoft.com/office/officeart/2008/layout/LinedList"/>
    <dgm:cxn modelId="{64C9F093-5C4F-42F1-A595-A2BE72E11C66}" type="presParOf" srcId="{8D8D2781-6773-4761-88D1-FFE2893F08CC}" destId="{1EBBBB52-8FB3-423E-B51C-EF8D976B13D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95A9-AD75-4B0F-A77A-C407E8CD2CA7}">
      <dsp:nvSpPr>
        <dsp:cNvPr id="0" name=""/>
        <dsp:cNvSpPr/>
      </dsp:nvSpPr>
      <dsp:spPr>
        <a:xfrm rot="5400000">
          <a:off x="-298870" y="326836"/>
          <a:ext cx="2108771" cy="1476139"/>
        </a:xfrm>
        <a:prstGeom prst="chevr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Human Resource</a:t>
          </a:r>
        </a:p>
      </dsp:txBody>
      <dsp:txXfrm rot="-5400000">
        <a:off x="17447" y="748590"/>
        <a:ext cx="1476139" cy="632632"/>
      </dsp:txXfrm>
    </dsp:sp>
    <dsp:sp modelId="{5A171A4C-721D-4AC3-8A35-3AEB16EBE1FE}">
      <dsp:nvSpPr>
        <dsp:cNvPr id="0" name=""/>
        <dsp:cNvSpPr/>
      </dsp:nvSpPr>
      <dsp:spPr>
        <a:xfrm rot="5400000">
          <a:off x="4451592" y="-2901051"/>
          <a:ext cx="1802979" cy="76133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Quality Assurance training 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 आश्वासन प्रशिक्षण</a:t>
          </a:r>
          <a:r>
            <a:rPr lang="en-US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Supplementary training / 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पूरक प्रशिक्षण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Refresher training / 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पुनः प्रशिक्षण 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Induction to all the staff /</a:t>
          </a:r>
          <a:r>
            <a:rPr lang="hi-IN" sz="1800" b="0" i="0" kern="1200" dirty="0">
              <a:solidFill>
                <a:schemeClr val="accent2"/>
              </a:solidFill>
            </a:rPr>
            <a:t>सभी </a:t>
          </a:r>
          <a:r>
            <a:rPr lang="hi-IN" sz="1800" kern="1200" dirty="0">
              <a:solidFill>
                <a:schemeClr val="accent2"/>
              </a:solidFill>
            </a:rPr>
            <a:t>स्टाफ़</a:t>
          </a:r>
          <a:r>
            <a:rPr lang="en-US" sz="1800" kern="1200" dirty="0">
              <a:solidFill>
                <a:schemeClr val="accent2"/>
              </a:solidFill>
            </a:rPr>
            <a:t> </a:t>
          </a:r>
          <a:r>
            <a:rPr lang="hi-IN" sz="1800" b="0" i="0" kern="1200" dirty="0">
              <a:solidFill>
                <a:schemeClr val="accent2"/>
              </a:solidFill>
            </a:rPr>
            <a:t>को इंडक्शन प्रशिक्षण प्रदान किया जाना चाहिए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546421" y="92134"/>
        <a:ext cx="7525308" cy="1626951"/>
      </dsp:txXfrm>
    </dsp:sp>
    <dsp:sp modelId="{C1606C26-412A-4DC0-B3D8-2EF45897151C}">
      <dsp:nvSpPr>
        <dsp:cNvPr id="0" name=""/>
        <dsp:cNvSpPr/>
      </dsp:nvSpPr>
      <dsp:spPr>
        <a:xfrm rot="5400000">
          <a:off x="-607932" y="2784618"/>
          <a:ext cx="2726894" cy="1476139"/>
        </a:xfrm>
        <a:prstGeom prst="chevron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Monitoring and evaluation</a:t>
          </a:r>
        </a:p>
      </dsp:txBody>
      <dsp:txXfrm rot="-5400000">
        <a:off x="17446" y="2897311"/>
        <a:ext cx="1476139" cy="1250755"/>
      </dsp:txXfrm>
    </dsp:sp>
    <dsp:sp modelId="{C720AB75-434F-4940-B0FC-C02CA20E8A4F}">
      <dsp:nvSpPr>
        <dsp:cNvPr id="0" name=""/>
        <dsp:cNvSpPr/>
      </dsp:nvSpPr>
      <dsp:spPr>
        <a:xfrm rot="5400000">
          <a:off x="4297464" y="-670954"/>
          <a:ext cx="2111236" cy="76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Indicator monitoring : PSS 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सूचक निगरानी: रोगी संतुष्टि सर्वेक्षण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Outcome indicator/  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परिणाम सूचक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CSS/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ग्राहक संतुष्टि सर्वेक्षण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Quality Objectives/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गुणवत्ता उद्देश्य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Monthly Quality Committee meetings/ 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मासिक गुणवत्ता समिति की बैठकें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528475" y="2201097"/>
        <a:ext cx="7546153" cy="1905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95A9-AD75-4B0F-A77A-C407E8CD2CA7}">
      <dsp:nvSpPr>
        <dsp:cNvPr id="0" name=""/>
        <dsp:cNvSpPr/>
      </dsp:nvSpPr>
      <dsp:spPr>
        <a:xfrm rot="5400000">
          <a:off x="-369893" y="374813"/>
          <a:ext cx="2465959" cy="172617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mbria"/>
              <a:ea typeface="Cambria"/>
            </a:rPr>
            <a:t>Stakeholder involvement</a:t>
          </a:r>
          <a:endParaRPr lang="en-US" sz="18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" y="868005"/>
        <a:ext cx="1726171" cy="739788"/>
      </dsp:txXfrm>
    </dsp:sp>
    <dsp:sp modelId="{5A171A4C-721D-4AC3-8A35-3AEB16EBE1FE}">
      <dsp:nvSpPr>
        <dsp:cNvPr id="0" name=""/>
        <dsp:cNvSpPr/>
      </dsp:nvSpPr>
      <dsp:spPr>
        <a:xfrm rot="5400000">
          <a:off x="4143428" y="-2412337"/>
          <a:ext cx="1602873" cy="6437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Engage VHSNCs and LB in quality improvement /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गुणवत्ता सुधार में </a:t>
          </a:r>
          <a:r>
            <a:rPr lang="en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VHSNCs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और</a:t>
          </a:r>
          <a:r>
            <a:rPr lang="en-US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 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स्थानीय निकाय (</a:t>
          </a:r>
          <a:r>
            <a:rPr lang="en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LB)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शामिल करना</a:t>
          </a:r>
          <a:r>
            <a:rPr lang="en-US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.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kern="1200" dirty="0"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Involvement of Local NGOs /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स्थानीय </a:t>
          </a:r>
          <a:r>
            <a:rPr lang="en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NGOs </a:t>
          </a:r>
          <a:r>
            <a:rPr lang="hi-IN" sz="18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cs"/>
            </a:rPr>
            <a:t>की भागीदारी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26171" y="83166"/>
        <a:ext cx="6359142" cy="1446381"/>
      </dsp:txXfrm>
    </dsp:sp>
    <dsp:sp modelId="{C1606C26-412A-4DC0-B3D8-2EF45897151C}">
      <dsp:nvSpPr>
        <dsp:cNvPr id="0" name=""/>
        <dsp:cNvSpPr/>
      </dsp:nvSpPr>
      <dsp:spPr>
        <a:xfrm rot="5400000">
          <a:off x="-369893" y="2641249"/>
          <a:ext cx="2465959" cy="172617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Cambria"/>
              <a:ea typeface="Cambria"/>
            </a:rPr>
            <a:t>Motivation &amp; accountability </a:t>
          </a:r>
          <a:endParaRPr lang="en-US" sz="1800" kern="1200" dirty="0">
            <a:solidFill>
              <a:schemeClr val="bg1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2" y="3134441"/>
        <a:ext cx="1726171" cy="739788"/>
      </dsp:txXfrm>
    </dsp:sp>
    <dsp:sp modelId="{C720AB75-434F-4940-B0FC-C02CA20E8A4F}">
      <dsp:nvSpPr>
        <dsp:cNvPr id="0" name=""/>
        <dsp:cNvSpPr/>
      </dsp:nvSpPr>
      <dsp:spPr>
        <a:xfrm rot="5400000">
          <a:off x="4064399" y="-145902"/>
          <a:ext cx="1760932" cy="643738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Recognition &amp; Appreciation/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मान्यता और प्रशंसा</a:t>
          </a:r>
          <a:r>
            <a:rPr lang="en-US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
Employee feedback /  </a:t>
          </a:r>
          <a:r>
            <a:rPr lang="hi-IN" sz="1800" kern="1200" dirty="0">
              <a:solidFill>
                <a:schemeClr val="accent2"/>
              </a:solidFill>
            </a:rPr>
            <a:t>स्टाफ़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की प्रतिक्रिया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
Skill upgradation/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क्षमता विकास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
Involvement in decision making/ ownership/ </a:t>
          </a:r>
          <a:r>
            <a:rPr lang="hi-IN" sz="18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निर्णय लेने में भागीदारी</a:t>
          </a:r>
          <a:endParaRPr lang="en-US" sz="18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1726171" y="2278288"/>
        <a:ext cx="6351426" cy="1589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8260A1-E4A0-493A-B749-C9AF06A30D1E}">
      <dsp:nvSpPr>
        <dsp:cNvPr id="0" name=""/>
        <dsp:cNvSpPr/>
      </dsp:nvSpPr>
      <dsp:spPr>
        <a:xfrm>
          <a:off x="0" y="52"/>
          <a:ext cx="10839422" cy="2093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Physical Verification/ </a:t>
          </a:r>
          <a:r>
            <a:rPr lang="hi-IN" sz="1600" b="1" kern="1200" dirty="0">
              <a:solidFill>
                <a:schemeClr val="accent2"/>
              </a:solidFill>
            </a:rPr>
            <a:t>भौतिक सत्यापन</a:t>
          </a:r>
          <a:r>
            <a:rPr lang="hi-IN" sz="1600" kern="1200" dirty="0">
              <a:solidFill>
                <a:schemeClr val="accent2"/>
              </a:solidFill>
            </a:rPr>
            <a:t> </a:t>
          </a: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-  </a:t>
          </a:r>
          <a:r>
            <a:rPr lang="en-US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As per the mandate, 10% of the virtually certified AAM are selected randomly for the physical verification to ascertain the quality and authenticity of the virtual assessments and certification.</a:t>
          </a:r>
          <a:br>
            <a:rPr lang="hi-IN" sz="1600" kern="1200" dirty="0"/>
          </a:br>
          <a:r>
            <a:rPr lang="hi-IN" sz="1600" kern="1200" dirty="0" err="1">
              <a:solidFill>
                <a:schemeClr val="accent2">
                  <a:lumMod val="75000"/>
                </a:schemeClr>
              </a:solidFill>
            </a:rPr>
            <a:t>निर्देशानुसार</a:t>
          </a:r>
          <a:r>
            <a:rPr lang="hi-IN" sz="1600" kern="1200" dirty="0">
              <a:solidFill>
                <a:schemeClr val="accent2">
                  <a:lumMod val="75000"/>
                </a:schemeClr>
              </a:solidFill>
            </a:rPr>
            <a:t>, आभासी रूप से प्रमाणित </a:t>
          </a:r>
          <a:r>
            <a:rPr lang="en-IN" sz="1600" kern="1200" dirty="0">
              <a:solidFill>
                <a:schemeClr val="accent2">
                  <a:lumMod val="75000"/>
                </a:schemeClr>
              </a:solidFill>
            </a:rPr>
            <a:t>AAM </a:t>
          </a:r>
          <a:r>
            <a:rPr lang="hi-IN" sz="1600" kern="1200" dirty="0">
              <a:solidFill>
                <a:schemeClr val="accent2">
                  <a:lumMod val="75000"/>
                </a:schemeClr>
              </a:solidFill>
            </a:rPr>
            <a:t>में से 10% का चयन यादृच्छिक रूप से भौतिक सत्यापन हेतु किया जाता है, ताकि आभासी </a:t>
          </a:r>
          <a:r>
            <a:rPr lang="hi-IN" sz="1600" kern="1200" dirty="0" err="1">
              <a:solidFill>
                <a:schemeClr val="accent2">
                  <a:lumMod val="75000"/>
                </a:schemeClr>
              </a:solidFill>
            </a:rPr>
            <a:t>मूल्यांकनों</a:t>
          </a:r>
          <a:r>
            <a:rPr lang="hi-IN" sz="1600" kern="1200" dirty="0">
              <a:solidFill>
                <a:schemeClr val="accent2">
                  <a:lumMod val="75000"/>
                </a:schemeClr>
              </a:solidFill>
            </a:rPr>
            <a:t> एवं प्रमाणन की गुणवत्ता और </a:t>
          </a:r>
          <a:r>
            <a:rPr lang="hi-IN" sz="1600" kern="1200" dirty="0" err="1">
              <a:solidFill>
                <a:schemeClr val="accent2">
                  <a:lumMod val="75000"/>
                </a:schemeClr>
              </a:solidFill>
            </a:rPr>
            <a:t>प्रामाणिकता</a:t>
          </a:r>
          <a:r>
            <a:rPr lang="hi-IN" sz="1600" kern="1200" dirty="0">
              <a:solidFill>
                <a:schemeClr val="accent2">
                  <a:lumMod val="75000"/>
                </a:schemeClr>
              </a:solidFill>
            </a:rPr>
            <a:t> सुनिश्चित की जा सके।</a:t>
          </a:r>
          <a:endParaRPr lang="en-IN" sz="1600" b="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52"/>
        <a:ext cx="10839422" cy="2093337"/>
      </dsp:txXfrm>
    </dsp:sp>
    <dsp:sp modelId="{E8A011B3-D127-4B53-88D5-5DDE000E91A5}">
      <dsp:nvSpPr>
        <dsp:cNvPr id="0" name=""/>
        <dsp:cNvSpPr/>
      </dsp:nvSpPr>
      <dsp:spPr>
        <a:xfrm>
          <a:off x="0" y="2198056"/>
          <a:ext cx="10839422" cy="209333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Surveillance Assessment/ </a:t>
          </a:r>
          <a:r>
            <a:rPr lang="hi-IN" sz="1600" b="1" kern="1200" dirty="0">
              <a:solidFill>
                <a:schemeClr val="accent2"/>
              </a:solidFill>
            </a:rPr>
            <a:t>निगरानी मूल्यांकन</a:t>
          </a:r>
          <a:r>
            <a:rPr lang="en-US" sz="1600" b="1" kern="1200" dirty="0">
              <a:solidFill>
                <a:schemeClr val="accent2"/>
              </a:solidFill>
            </a:rPr>
            <a:t> </a:t>
          </a:r>
          <a:r>
            <a:rPr lang="en-US" sz="1600" b="1" kern="1200" dirty="0"/>
            <a:t>:</a:t>
          </a:r>
          <a:r>
            <a:rPr lang="en-US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It is done yearly in which action report needs to submit to maintain quality sustenance.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accent2">
                  <a:lumMod val="75000"/>
                </a:schemeClr>
              </a:solidFill>
            </a:rPr>
            <a:t>यह प्रतिवर्ष किया जाता है, जिसमें गुणवत्ता की निरंतरता बनाए रखने हेतु कार्यवाही रिपोर्ट प्रस्तुत करनी होती है।</a:t>
          </a:r>
          <a:endParaRPr lang="en-IN" sz="1600" b="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2198056"/>
        <a:ext cx="10839422" cy="2093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F83C6C-5BF3-4651-B3F6-C39834590FA4}">
      <dsp:nvSpPr>
        <dsp:cNvPr id="0" name=""/>
        <dsp:cNvSpPr/>
      </dsp:nvSpPr>
      <dsp:spPr>
        <a:xfrm>
          <a:off x="0" y="53"/>
          <a:ext cx="10839422" cy="2118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Recertification/ </a:t>
          </a:r>
          <a:r>
            <a:rPr lang="hi-IN" sz="1600" b="1" kern="1200" dirty="0" err="1">
              <a:solidFill>
                <a:schemeClr val="accent2"/>
              </a:solidFill>
            </a:rPr>
            <a:t>पुनःप्रमाणीकरण</a:t>
          </a: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-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The certified status once achieved is valid for a period of </a:t>
          </a:r>
          <a:r>
            <a:rPr lang="en-US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three years</a:t>
          </a:r>
          <a:r>
            <a:rPr lang="en-US" sz="1600" kern="1200" dirty="0">
              <a:latin typeface="Cambria" panose="02040503050406030204" pitchFamily="18" charset="0"/>
              <a:ea typeface="Cambria" panose="02040503050406030204" pitchFamily="18" charset="0"/>
            </a:rPr>
            <a:t>, subject to validation of compliances to the QA Standards by the SQAC team every year in subsequent two years.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accent2">
                  <a:lumMod val="75000"/>
                </a:schemeClr>
              </a:solidFill>
            </a:rPr>
            <a:t>प्रमाणित दर्जा एक बार प्राप्त होने पर तीन वर्षों की अवधि के लिए मान्य होता है, बशर्ते कि आगामी दो वर्षों में प्रत्येक वर्ष </a:t>
          </a:r>
          <a:r>
            <a:rPr lang="en-IN" sz="1600" b="0" kern="1200" dirty="0">
              <a:solidFill>
                <a:schemeClr val="accent2">
                  <a:lumMod val="75000"/>
                </a:schemeClr>
              </a:solidFill>
            </a:rPr>
            <a:t>SQAC </a:t>
          </a:r>
          <a:r>
            <a:rPr lang="hi-IN" sz="1600" b="0" kern="1200" dirty="0">
              <a:solidFill>
                <a:schemeClr val="accent2">
                  <a:lumMod val="75000"/>
                </a:schemeClr>
              </a:solidFill>
            </a:rPr>
            <a:t>टीम द्वारा गुणवत्ता आश्वासन मानकों के अनुपालन का सत्यापन किया जाए।</a:t>
          </a:r>
          <a:endParaRPr lang="en-IN" sz="1600" b="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53"/>
        <a:ext cx="10839422" cy="2118602"/>
      </dsp:txXfrm>
    </dsp:sp>
    <dsp:sp modelId="{8BF0A95E-F8D8-42D7-B06B-645A2D33BEB1}">
      <dsp:nvSpPr>
        <dsp:cNvPr id="0" name=""/>
        <dsp:cNvSpPr/>
      </dsp:nvSpPr>
      <dsp:spPr>
        <a:xfrm>
          <a:off x="1" y="2224586"/>
          <a:ext cx="10839419" cy="21186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600" b="0" kern="1200" dirty="0">
            <a:solidFill>
              <a:schemeClr val="accent2">
                <a:lumMod val="75000"/>
              </a:schemeClr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1" y="2224586"/>
        <a:ext cx="10839419" cy="2118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29C8-4914-461A-BED3-A8612E3365C0}">
      <dsp:nvSpPr>
        <dsp:cNvPr id="0" name=""/>
        <dsp:cNvSpPr/>
      </dsp:nvSpPr>
      <dsp:spPr>
        <a:xfrm>
          <a:off x="968" y="1124913"/>
          <a:ext cx="2631162" cy="2535302"/>
        </a:xfrm>
        <a:prstGeom prst="ellips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>
              <a:latin typeface="Cambria" panose="02040503050406030204" pitchFamily="18" charset="0"/>
              <a:ea typeface="Cambria" panose="02040503050406030204" pitchFamily="18" charset="0"/>
            </a:rPr>
            <a:t>Institutionalization of Quality/ </a:t>
          </a:r>
          <a:r>
            <a:rPr lang="hi-IN" sz="1600" b="1" kern="1200" dirty="0">
              <a:solidFill>
                <a:schemeClr val="accent2"/>
              </a:solidFill>
            </a:rPr>
            <a:t>गुणवत्ता का संस्थागतकरण</a:t>
          </a:r>
          <a:endParaRPr lang="en-IN" sz="16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6293" y="1496199"/>
        <a:ext cx="1860512" cy="1792730"/>
      </dsp:txXfrm>
    </dsp:sp>
    <dsp:sp modelId="{97C5F1D1-F664-4625-B817-5A5B9D23C1B2}">
      <dsp:nvSpPr>
        <dsp:cNvPr id="0" name=""/>
        <dsp:cNvSpPr/>
      </dsp:nvSpPr>
      <dsp:spPr>
        <a:xfrm rot="17909946">
          <a:off x="2363856" y="1666364"/>
          <a:ext cx="132510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5107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73841-CE64-4AB8-B939-CC5CB18EE9A0}">
      <dsp:nvSpPr>
        <dsp:cNvPr id="0" name=""/>
        <dsp:cNvSpPr/>
      </dsp:nvSpPr>
      <dsp:spPr>
        <a:xfrm>
          <a:off x="3342544" y="1084096"/>
          <a:ext cx="307546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83FBB-EC65-4A2E-B2E5-B6D982713B13}">
      <dsp:nvSpPr>
        <dsp:cNvPr id="0" name=""/>
        <dsp:cNvSpPr/>
      </dsp:nvSpPr>
      <dsp:spPr>
        <a:xfrm>
          <a:off x="3650090" y="429862"/>
          <a:ext cx="2180780" cy="1308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0" kern="1200" dirty="0">
              <a:latin typeface="Cambria" panose="02040503050406030204" pitchFamily="18" charset="0"/>
              <a:ea typeface="Cambria" panose="02040503050406030204" pitchFamily="18" charset="0"/>
            </a:rPr>
            <a:t>SOP adherence</a:t>
          </a:r>
          <a:br>
            <a:rPr lang="en-IN" sz="1600" b="0" kern="1200" dirty="0">
              <a:latin typeface="Cambria" panose="02040503050406030204" pitchFamily="18" charset="0"/>
              <a:ea typeface="Cambria" panose="02040503050406030204" pitchFamily="18" charset="0"/>
            </a:rPr>
          </a:br>
          <a:r>
            <a:rPr lang="hi-IN" sz="1600" b="0" kern="1200" dirty="0">
              <a:solidFill>
                <a:schemeClr val="accent2"/>
              </a:solidFill>
            </a:rPr>
            <a:t>एसओपी (मानक कार्यप्रणाली) का पालन</a:t>
          </a:r>
          <a:endParaRPr lang="en-IN" sz="1600" b="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0090" y="429862"/>
        <a:ext cx="2180780" cy="1308468"/>
      </dsp:txXfrm>
    </dsp:sp>
    <dsp:sp modelId="{4D48BE33-7342-4BA8-9A85-E780179E33B4}">
      <dsp:nvSpPr>
        <dsp:cNvPr id="0" name=""/>
        <dsp:cNvSpPr/>
      </dsp:nvSpPr>
      <dsp:spPr>
        <a:xfrm rot="474179">
          <a:off x="2707347" y="2447371"/>
          <a:ext cx="6392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9201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652DB-B85D-4164-A6ED-120D1914557E}">
      <dsp:nvSpPr>
        <dsp:cNvPr id="0" name=""/>
        <dsp:cNvSpPr/>
      </dsp:nvSpPr>
      <dsp:spPr>
        <a:xfrm>
          <a:off x="3343513" y="2491315"/>
          <a:ext cx="307546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CC39F-6DC0-4FE4-94DB-D42D404D1930}">
      <dsp:nvSpPr>
        <dsp:cNvPr id="0" name=""/>
        <dsp:cNvSpPr/>
      </dsp:nvSpPr>
      <dsp:spPr>
        <a:xfrm>
          <a:off x="3651059" y="1837080"/>
          <a:ext cx="2180780" cy="1308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Cambria" panose="02040503050406030204" pitchFamily="18" charset="0"/>
              <a:ea typeface="Cambria" panose="02040503050406030204" pitchFamily="18" charset="0"/>
            </a:rPr>
            <a:t>Monitoring of Activities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accent2"/>
              </a:solidFill>
            </a:rPr>
            <a:t>गतिविधियों की निगरानी</a:t>
          </a:r>
          <a:endParaRPr lang="en-IN" sz="1600" b="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1059" y="1837080"/>
        <a:ext cx="2180780" cy="1308468"/>
      </dsp:txXfrm>
    </dsp:sp>
    <dsp:sp modelId="{C8C0F504-F9D8-4342-90DD-86DE1CE9655D}">
      <dsp:nvSpPr>
        <dsp:cNvPr id="0" name=""/>
        <dsp:cNvSpPr/>
      </dsp:nvSpPr>
      <dsp:spPr>
        <a:xfrm rot="4066281">
          <a:off x="2190748" y="3357338"/>
          <a:ext cx="167132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1324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690E98-1C9E-4A08-89EF-3DB7D69F0336}">
      <dsp:nvSpPr>
        <dsp:cNvPr id="0" name=""/>
        <dsp:cNvSpPr/>
      </dsp:nvSpPr>
      <dsp:spPr>
        <a:xfrm>
          <a:off x="3342544" y="4130895"/>
          <a:ext cx="307546" cy="0"/>
        </a:xfrm>
        <a:prstGeom prst="line">
          <a:avLst/>
        </a:pr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7BF21-C0F7-4DA1-9E4E-D9F4D3D827E0}">
      <dsp:nvSpPr>
        <dsp:cNvPr id="0" name=""/>
        <dsp:cNvSpPr/>
      </dsp:nvSpPr>
      <dsp:spPr>
        <a:xfrm>
          <a:off x="3650090" y="3476661"/>
          <a:ext cx="2180780" cy="130846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Infection Control </a:t>
          </a:r>
          <a:r>
            <a:rPr lang="en-IN" sz="1600" b="0" kern="12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rPr>
            <a:t>Practices</a:t>
          </a:r>
          <a:endParaRPr lang="hi-IN" sz="1600" b="0" kern="1200" dirty="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accent2"/>
              </a:solidFill>
            </a:rPr>
            <a:t>संक्रमण रोकने के उपाय</a:t>
          </a:r>
          <a:endParaRPr lang="en-IN" sz="1600" b="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50090" y="3476661"/>
        <a:ext cx="2180780" cy="1308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ED6D9-1119-42BC-9892-996D09F3CA14}">
      <dsp:nvSpPr>
        <dsp:cNvPr id="0" name=""/>
        <dsp:cNvSpPr/>
      </dsp:nvSpPr>
      <dsp:spPr>
        <a:xfrm>
          <a:off x="975" y="876738"/>
          <a:ext cx="2650046" cy="26500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latin typeface="Cambria" panose="02040503050406030204" pitchFamily="18" charset="0"/>
              <a:ea typeface="Cambria" panose="02040503050406030204" pitchFamily="18" charset="0"/>
            </a:rPr>
            <a:t>Support Available/ </a:t>
          </a:r>
          <a:r>
            <a:rPr lang="hi-IN" sz="1400" b="1" kern="1200" dirty="0">
              <a:solidFill>
                <a:schemeClr val="accent2"/>
              </a:solidFill>
            </a:rPr>
            <a:t>उपलब्ध सहायता</a:t>
          </a:r>
          <a:endParaRPr lang="en-IN" sz="14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89065" y="1264828"/>
        <a:ext cx="1873866" cy="1873866"/>
      </dsp:txXfrm>
    </dsp:sp>
    <dsp:sp modelId="{90F37572-AE47-48D5-A061-02D2C26DC2DD}">
      <dsp:nvSpPr>
        <dsp:cNvPr id="0" name=""/>
        <dsp:cNvSpPr/>
      </dsp:nvSpPr>
      <dsp:spPr>
        <a:xfrm rot="17909946">
          <a:off x="2380822" y="1470349"/>
          <a:ext cx="13346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34618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BEE83-759A-4833-A3AD-0EE87E563453}">
      <dsp:nvSpPr>
        <dsp:cNvPr id="0" name=""/>
        <dsp:cNvSpPr/>
      </dsp:nvSpPr>
      <dsp:spPr>
        <a:xfrm>
          <a:off x="3366535" y="883901"/>
          <a:ext cx="309753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53FEAD-55D8-4D31-8313-511BDD46CE72}">
      <dsp:nvSpPr>
        <dsp:cNvPr id="0" name=""/>
        <dsp:cNvSpPr/>
      </dsp:nvSpPr>
      <dsp:spPr>
        <a:xfrm>
          <a:off x="3676288" y="224971"/>
          <a:ext cx="2196433" cy="13178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  <a:ea typeface="Cambria" panose="02040503050406030204" pitchFamily="18" charset="0"/>
            </a:rPr>
            <a:t>Role of State QA units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 </a:t>
          </a:r>
          <a:r>
            <a:rPr lang="hi-IN" sz="1400" b="0" kern="1200" dirty="0">
              <a:solidFill>
                <a:schemeClr val="accent2"/>
              </a:solidFill>
            </a:rPr>
            <a:t>राज्य गुणवत्ता आश्वासन (</a:t>
          </a:r>
          <a:r>
            <a:rPr lang="en-IN" sz="1400" b="0" kern="1200" dirty="0">
              <a:solidFill>
                <a:schemeClr val="accent2"/>
              </a:solidFill>
            </a:rPr>
            <a:t>QA) </a:t>
          </a:r>
          <a:r>
            <a:rPr lang="hi-IN" sz="1400" b="0" kern="1200" dirty="0">
              <a:solidFill>
                <a:schemeClr val="accent2"/>
              </a:solidFill>
            </a:rPr>
            <a:t>इकाइयों की भूमिका</a:t>
          </a:r>
          <a:endParaRPr lang="en-IN" sz="1400" b="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76288" y="224971"/>
        <a:ext cx="2196433" cy="1317859"/>
      </dsp:txXfrm>
    </dsp:sp>
    <dsp:sp modelId="{3AC5C8C4-F44F-4E6B-934A-92FBA042F3E2}">
      <dsp:nvSpPr>
        <dsp:cNvPr id="0" name=""/>
        <dsp:cNvSpPr/>
      </dsp:nvSpPr>
      <dsp:spPr>
        <a:xfrm>
          <a:off x="2729728" y="2201761"/>
          <a:ext cx="6368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806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C7EBF-83FC-49E6-950B-BEF8B10DBA10}">
      <dsp:nvSpPr>
        <dsp:cNvPr id="0" name=""/>
        <dsp:cNvSpPr/>
      </dsp:nvSpPr>
      <dsp:spPr>
        <a:xfrm>
          <a:off x="3366535" y="2201761"/>
          <a:ext cx="309753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0A4CF-AABD-4D78-A4FC-2DCBE3B728D6}">
      <dsp:nvSpPr>
        <dsp:cNvPr id="0" name=""/>
        <dsp:cNvSpPr/>
      </dsp:nvSpPr>
      <dsp:spPr>
        <a:xfrm>
          <a:off x="3676288" y="1542831"/>
          <a:ext cx="2196433" cy="13178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  <a:ea typeface="Cambria" panose="02040503050406030204" pitchFamily="18" charset="0"/>
            </a:rPr>
            <a:t>Role of District QA teams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accent2"/>
              </a:solidFill>
            </a:rPr>
            <a:t>जिला गुणवत्ता आश्वासन (</a:t>
          </a:r>
          <a:r>
            <a:rPr lang="en-IN" sz="1400" b="0" kern="1200" dirty="0">
              <a:solidFill>
                <a:schemeClr val="accent2"/>
              </a:solidFill>
            </a:rPr>
            <a:t>QA) </a:t>
          </a:r>
          <a:r>
            <a:rPr lang="hi-IN" sz="1400" b="0" kern="1200" dirty="0">
              <a:solidFill>
                <a:schemeClr val="accent2"/>
              </a:solidFill>
            </a:rPr>
            <a:t>टीमों की भूमिका</a:t>
          </a:r>
          <a:endParaRPr lang="en-IN" sz="1400" b="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76288" y="1542831"/>
        <a:ext cx="2196433" cy="1317859"/>
      </dsp:txXfrm>
    </dsp:sp>
    <dsp:sp modelId="{F505F642-6888-4F14-B426-31BB05A8E6C3}">
      <dsp:nvSpPr>
        <dsp:cNvPr id="0" name=""/>
        <dsp:cNvSpPr/>
      </dsp:nvSpPr>
      <dsp:spPr>
        <a:xfrm rot="3905396">
          <a:off x="2291691" y="3058033"/>
          <a:ext cx="15139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13964" y="0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3F481-65CF-4D0E-A232-432022D2A973}">
      <dsp:nvSpPr>
        <dsp:cNvPr id="0" name=""/>
        <dsp:cNvSpPr/>
      </dsp:nvSpPr>
      <dsp:spPr>
        <a:xfrm>
          <a:off x="3367510" y="3744593"/>
          <a:ext cx="309753" cy="0"/>
        </a:xfrm>
        <a:prstGeom prst="line">
          <a:avLst/>
        </a:pr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97005B-8C9D-4E97-A10C-E939E9D916DB}">
      <dsp:nvSpPr>
        <dsp:cNvPr id="0" name=""/>
        <dsp:cNvSpPr/>
      </dsp:nvSpPr>
      <dsp:spPr>
        <a:xfrm>
          <a:off x="3677263" y="3085663"/>
          <a:ext cx="2196433" cy="131785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  <a:ea typeface="Cambria" panose="02040503050406030204" pitchFamily="18" charset="0"/>
            </a:rPr>
            <a:t>     Medical College/State/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Cambria" panose="02040503050406030204" pitchFamily="18" charset="0"/>
              <a:ea typeface="Cambria" panose="02040503050406030204" pitchFamily="18" charset="0"/>
            </a:rPr>
            <a:t>NHSRC mentoring/ support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kern="12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rPr>
            <a:t>मेडिकल कॉलेज / राज्य / एनएचएसआरसी द्वारा मार्गदर्शन और सहयोग</a:t>
          </a:r>
          <a:endParaRPr lang="en-IN" sz="1400" kern="1200" dirty="0">
            <a:solidFill>
              <a:schemeClr val="accent2"/>
            </a:solidFill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3677263" y="3085663"/>
        <a:ext cx="2196433" cy="1317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E1CCB-E79D-4E33-BBD6-4414D8268578}">
      <dsp:nvSpPr>
        <dsp:cNvPr id="0" name=""/>
        <dsp:cNvSpPr/>
      </dsp:nvSpPr>
      <dsp:spPr>
        <a:xfrm>
          <a:off x="-56209" y="11445"/>
          <a:ext cx="8878594" cy="1278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27E3B-B4DD-465B-898F-C627367B3BEF}">
      <dsp:nvSpPr>
        <dsp:cNvPr id="0" name=""/>
        <dsp:cNvSpPr/>
      </dsp:nvSpPr>
      <dsp:spPr>
        <a:xfrm>
          <a:off x="330624" y="299174"/>
          <a:ext cx="703335" cy="7033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1133F-4D7B-478A-88DA-201AC8220F7A}">
      <dsp:nvSpPr>
        <dsp:cNvPr id="0" name=""/>
        <dsp:cNvSpPr/>
      </dsp:nvSpPr>
      <dsp:spPr>
        <a:xfrm>
          <a:off x="1366488" y="27750"/>
          <a:ext cx="7398699" cy="6144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907" tIns="93907" rIns="93907" bIns="9390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Biannually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- Jan Sunwais</a:t>
          </a:r>
        </a:p>
      </dsp:txBody>
      <dsp:txXfrm>
        <a:off x="1366488" y="27750"/>
        <a:ext cx="7398699" cy="614470"/>
      </dsp:txXfrm>
    </dsp:sp>
    <dsp:sp modelId="{BEA2A2E5-F041-485C-9561-AD0EBE1217DE}">
      <dsp:nvSpPr>
        <dsp:cNvPr id="0" name=""/>
        <dsp:cNvSpPr/>
      </dsp:nvSpPr>
      <dsp:spPr>
        <a:xfrm>
          <a:off x="-56209" y="1609936"/>
          <a:ext cx="8878594" cy="1278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03D5B-FF29-43E7-B088-3869B2D49D6E}">
      <dsp:nvSpPr>
        <dsp:cNvPr id="0" name=""/>
        <dsp:cNvSpPr/>
      </dsp:nvSpPr>
      <dsp:spPr>
        <a:xfrm>
          <a:off x="330624" y="1897664"/>
          <a:ext cx="703335" cy="7033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7C30D-5272-4FF4-9F94-F172ACB6CB71}">
      <dsp:nvSpPr>
        <dsp:cNvPr id="0" name=""/>
        <dsp:cNvSpPr/>
      </dsp:nvSpPr>
      <dsp:spPr>
        <a:xfrm>
          <a:off x="1366488" y="1637201"/>
          <a:ext cx="7398699" cy="567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216" tIns="90216" rIns="90216" bIns="90216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Quarterly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- VHND Meeting, Gap closure plan</a:t>
          </a:r>
        </a:p>
      </dsp:txBody>
      <dsp:txXfrm>
        <a:off x="1366488" y="1637201"/>
        <a:ext cx="7398699" cy="567114"/>
      </dsp:txXfrm>
    </dsp:sp>
    <dsp:sp modelId="{A0B66FCE-2E89-4D5F-9141-F58EF52A8608}">
      <dsp:nvSpPr>
        <dsp:cNvPr id="0" name=""/>
        <dsp:cNvSpPr/>
      </dsp:nvSpPr>
      <dsp:spPr>
        <a:xfrm>
          <a:off x="-56209" y="3208426"/>
          <a:ext cx="8878594" cy="1278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B83301-647B-43D7-8D7B-EDBB251801A6}">
      <dsp:nvSpPr>
        <dsp:cNvPr id="0" name=""/>
        <dsp:cNvSpPr/>
      </dsp:nvSpPr>
      <dsp:spPr>
        <a:xfrm>
          <a:off x="330624" y="3496154"/>
          <a:ext cx="703335" cy="70333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508584-9E13-4206-924B-D07C1E5D1421}">
      <dsp:nvSpPr>
        <dsp:cNvPr id="0" name=""/>
        <dsp:cNvSpPr/>
      </dsp:nvSpPr>
      <dsp:spPr>
        <a:xfrm>
          <a:off x="1366488" y="3103638"/>
          <a:ext cx="7398699" cy="7511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25" tIns="103825" rIns="103825" bIns="10382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Monthly</a:t>
          </a:r>
          <a:r>
            <a:rPr lang="en-US" sz="1800" kern="1200" dirty="0">
              <a:latin typeface="Cambria" panose="02040503050406030204" pitchFamily="18" charset="0"/>
              <a:ea typeface="Cambria" panose="02040503050406030204" pitchFamily="18" charset="0"/>
            </a:rPr>
            <a:t> – JAS Meeting, campaigns,  Quality team meeting, Indicators Monitoring, Performance review  </a:t>
          </a:r>
        </a:p>
      </dsp:txBody>
      <dsp:txXfrm>
        <a:off x="1366488" y="3103638"/>
        <a:ext cx="7398699" cy="751119"/>
      </dsp:txXfrm>
    </dsp:sp>
    <dsp:sp modelId="{BBFAB73D-4D4D-4D40-A6C9-54F40312D7B1}">
      <dsp:nvSpPr>
        <dsp:cNvPr id="0" name=""/>
        <dsp:cNvSpPr/>
      </dsp:nvSpPr>
      <dsp:spPr>
        <a:xfrm>
          <a:off x="-56209" y="4806916"/>
          <a:ext cx="8878594" cy="12787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491061-42C9-440D-9D51-50D4697FEB8D}">
      <dsp:nvSpPr>
        <dsp:cNvPr id="0" name=""/>
        <dsp:cNvSpPr/>
      </dsp:nvSpPr>
      <dsp:spPr>
        <a:xfrm>
          <a:off x="330624" y="5094645"/>
          <a:ext cx="703335" cy="70333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1CD9C-0845-4904-B602-297E51ED42A2}">
      <dsp:nvSpPr>
        <dsp:cNvPr id="0" name=""/>
        <dsp:cNvSpPr/>
      </dsp:nvSpPr>
      <dsp:spPr>
        <a:xfrm>
          <a:off x="1286397" y="4724871"/>
          <a:ext cx="7629317" cy="9995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768" tIns="119768" rIns="119768" bIns="119768" numCol="1" spcCol="1270" anchor="ctr" anchorCtr="0">
          <a:noAutofit/>
        </a:bodyPr>
        <a:lstStyle/>
        <a:p>
          <a:pPr marL="0" lvl="0" indent="0" algn="l" defTabSz="777875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50" kern="1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rPr>
            <a:t>Annually</a:t>
          </a:r>
          <a:r>
            <a:rPr lang="en-US" sz="1750" kern="1200" dirty="0">
              <a:latin typeface="Cambria" panose="02040503050406030204" pitchFamily="18" charset="0"/>
              <a:ea typeface="Cambria" panose="02040503050406030204" pitchFamily="18" charset="0"/>
            </a:rPr>
            <a:t> – Social Audits, Medical check-up &amp; immunization, staff performance evaluation, Medication Review, Screening of Population for NCD</a:t>
          </a:r>
        </a:p>
      </dsp:txBody>
      <dsp:txXfrm>
        <a:off x="1286397" y="4724871"/>
        <a:ext cx="7629317" cy="9995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73894-C788-4FDD-98E8-B268704983BF}">
      <dsp:nvSpPr>
        <dsp:cNvPr id="0" name=""/>
        <dsp:cNvSpPr/>
      </dsp:nvSpPr>
      <dsp:spPr>
        <a:xfrm>
          <a:off x="0" y="1175"/>
          <a:ext cx="652160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15259-FC70-4197-A2E4-4883F1F34BC2}">
      <dsp:nvSpPr>
        <dsp:cNvPr id="0" name=""/>
        <dsp:cNvSpPr/>
      </dsp:nvSpPr>
      <dsp:spPr>
        <a:xfrm>
          <a:off x="0" y="1175"/>
          <a:ext cx="6521605" cy="163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mbria" panose="02040503050406030204" pitchFamily="18" charset="0"/>
              <a:ea typeface="Cambria" panose="02040503050406030204" pitchFamily="18" charset="0"/>
            </a:rPr>
            <a:t>NQAS Incentives - 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Rs 18000/- per package per year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175"/>
        <a:ext cx="6521605" cy="1637788"/>
      </dsp:txXfrm>
    </dsp:sp>
    <dsp:sp modelId="{FF4CEEE7-63AA-4331-BBE8-E3F667238265}">
      <dsp:nvSpPr>
        <dsp:cNvPr id="0" name=""/>
        <dsp:cNvSpPr/>
      </dsp:nvSpPr>
      <dsp:spPr>
        <a:xfrm>
          <a:off x="0" y="1638963"/>
          <a:ext cx="6521605" cy="0"/>
        </a:xfrm>
        <a:prstGeom prst="line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accent2">
              <a:hueOff val="3221807"/>
              <a:satOff val="-9246"/>
              <a:lumOff val="-148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F7B53-42C1-47DF-AB0B-D6A3A97ED577}">
      <dsp:nvSpPr>
        <dsp:cNvPr id="0" name=""/>
        <dsp:cNvSpPr/>
      </dsp:nvSpPr>
      <dsp:spPr>
        <a:xfrm>
          <a:off x="0" y="1748236"/>
          <a:ext cx="6521605" cy="163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>
              <a:latin typeface="Cambria" panose="02040503050406030204" pitchFamily="18" charset="0"/>
              <a:ea typeface="Cambria" panose="02040503050406030204" pitchFamily="18" charset="0"/>
            </a:rPr>
            <a:t>Kayakalp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Incentives – Rs. 1Lakh – Winner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Rs. 50,000- 1</a:t>
          </a:r>
          <a:r>
            <a:rPr lang="en-US" sz="20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st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Runner Up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Rs. 35000- 2</a:t>
          </a:r>
          <a:r>
            <a:rPr lang="en-US" sz="2000" kern="1200" baseline="30000" dirty="0">
              <a:latin typeface="Cambria" panose="02040503050406030204" pitchFamily="18" charset="0"/>
              <a:ea typeface="Cambria" panose="02040503050406030204" pitchFamily="18" charset="0"/>
            </a:rPr>
            <a:t>nd</a:t>
          </a: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Runner Up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                                          Rs. 25000- Commendation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  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1748236"/>
        <a:ext cx="6521605" cy="1637788"/>
      </dsp:txXfrm>
    </dsp:sp>
    <dsp:sp modelId="{F7B2546D-CD58-464D-B53A-78BAF6619178}">
      <dsp:nvSpPr>
        <dsp:cNvPr id="0" name=""/>
        <dsp:cNvSpPr/>
      </dsp:nvSpPr>
      <dsp:spPr>
        <a:xfrm>
          <a:off x="0" y="3276751"/>
          <a:ext cx="6521605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E8901-0801-4AD9-8B79-23A6D94F9672}">
      <dsp:nvSpPr>
        <dsp:cNvPr id="0" name=""/>
        <dsp:cNvSpPr/>
      </dsp:nvSpPr>
      <dsp:spPr>
        <a:xfrm>
          <a:off x="0" y="3276751"/>
          <a:ext cx="6450063" cy="1367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mbria" panose="02040503050406030204" pitchFamily="18" charset="0"/>
              <a:ea typeface="Cambria" panose="02040503050406030204" pitchFamily="18" charset="0"/>
            </a:rPr>
            <a:t>Recognition of Facility and Staff</a:t>
          </a:r>
          <a:endParaRPr lang="en-IN" sz="2000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>
        <a:off x="0" y="3276751"/>
        <a:ext cx="6450063" cy="1367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86A98-6B37-4312-B226-55F86B546970}" type="datetimeFigureOut">
              <a:t>8/28/2025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0C90D-422C-46C8-AB7B-1A2DD62C4F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0C90D-422C-46C8-AB7B-1A2DD62C4F2F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95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3F3D4F-5766-D24B-B2BF-2E1B3BB0A2C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91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43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diagramData" Target="../diagrams/data5.xml"/><Relationship Id="rId21" Type="http://schemas.openxmlformats.org/officeDocument/2006/relationships/image" Target="../media/image34.svg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openxmlformats.org/officeDocument/2006/relationships/image" Target="../media/image30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image" Target="../media/image28.png"/><Relationship Id="rId10" Type="http://schemas.openxmlformats.org/officeDocument/2006/relationships/diagramQuickStyle" Target="../diagrams/quickStyle6.xml"/><Relationship Id="rId19" Type="http://schemas.openxmlformats.org/officeDocument/2006/relationships/image" Target="../media/image32.svg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B426-1ED8-9D60-0FDC-7095C1B3C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4093" y="1246800"/>
            <a:ext cx="6274163" cy="1828799"/>
          </a:xfrm>
          <a:solidFill>
            <a:srgbClr val="613131">
              <a:alpha val="61000"/>
            </a:srgb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>
                <a:latin typeface="Cambria"/>
                <a:ea typeface="Cambria"/>
              </a:rPr>
              <a:t> 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Sustenance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of NQAS</a:t>
            </a:r>
            <a:b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4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राष्ट्रीय गुणवत्ता आश्वासन मानकों का संरक्षण</a:t>
            </a:r>
            <a:br>
              <a:rPr lang="en-US" dirty="0">
                <a:solidFill>
                  <a:schemeClr val="bg1"/>
                </a:solidFill>
                <a:latin typeface="Cambria"/>
                <a:ea typeface="Cambria"/>
              </a:rPr>
            </a:br>
            <a:endParaRPr lang="en-US" dirty="0">
              <a:solidFill>
                <a:schemeClr val="bg1"/>
              </a:solidFill>
              <a:latin typeface="Cambria"/>
              <a:ea typeface="Cambria"/>
            </a:endParaRPr>
          </a:p>
        </p:txBody>
      </p:sp>
      <p:pic>
        <p:nvPicPr>
          <p:cNvPr id="4" name="Picture 3" descr="A letter q with icons and symbols&#10;&#10;AI-generated content may be incorrect.">
            <a:extLst>
              <a:ext uri="{FF2B5EF4-FFF2-40B4-BE49-F238E27FC236}">
                <a16:creationId xmlns:a16="http://schemas.microsoft.com/office/drawing/2014/main" id="{45091932-FB4B-2506-F8F2-2251FE95D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933450"/>
            <a:ext cx="3567792" cy="3544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B5FF1A-4C80-BDB0-2BD7-8C097057A469}"/>
              </a:ext>
            </a:extLst>
          </p:cNvPr>
          <p:cNvSpPr txBox="1"/>
          <p:nvPr/>
        </p:nvSpPr>
        <p:spPr>
          <a:xfrm>
            <a:off x="5076278" y="3155200"/>
            <a:ext cx="60058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                        </a:t>
            </a:r>
            <a:r>
              <a:rPr lang="en-US">
                <a:latin typeface="Cambria"/>
                <a:ea typeface="Cambria"/>
              </a:rPr>
              <a:t>        </a:t>
            </a:r>
            <a:r>
              <a:rPr lang="en-US" sz="2000">
                <a:latin typeface="Cambria"/>
                <a:ea typeface="Cambria"/>
              </a:rPr>
              <a:t>Dr. Abhay Dahiya</a:t>
            </a:r>
          </a:p>
          <a:p>
            <a:r>
              <a:rPr lang="en-US" sz="2000">
                <a:latin typeface="Cambria"/>
                <a:ea typeface="Cambria"/>
              </a:rPr>
              <a:t>            Quality and Patient Safety Division</a:t>
            </a:r>
          </a:p>
          <a:p>
            <a:r>
              <a:rPr lang="en-US" sz="2000">
                <a:latin typeface="Cambria"/>
                <a:ea typeface="Cambria"/>
              </a:rPr>
              <a:t>         National Health Systems Resource Centre</a:t>
            </a:r>
          </a:p>
          <a:p>
            <a:endParaRPr lang="en-US" sz="2000">
              <a:latin typeface="Cambria"/>
              <a:ea typeface="Cambri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04FC51-A983-851E-A74B-EAE25F8E8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8" y="5299302"/>
            <a:ext cx="1605643" cy="1507672"/>
          </a:xfrm>
          <a:prstGeom prst="rect">
            <a:avLst/>
          </a:prstGeom>
        </p:spPr>
      </p:pic>
      <p:pic>
        <p:nvPicPr>
          <p:cNvPr id="7" name="Picture 6" descr="A person in a circular frame&#10;&#10;AI-generated content may be incorrect.">
            <a:extLst>
              <a:ext uri="{FF2B5EF4-FFF2-40B4-BE49-F238E27FC236}">
                <a16:creationId xmlns:a16="http://schemas.microsoft.com/office/drawing/2014/main" id="{FBC457E8-C0AB-3693-A031-99B909528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859" y="5342163"/>
            <a:ext cx="1605643" cy="1442358"/>
          </a:xfrm>
          <a:prstGeom prst="rect">
            <a:avLst/>
          </a:prstGeom>
        </p:spPr>
      </p:pic>
      <p:pic>
        <p:nvPicPr>
          <p:cNvPr id="8" name="Picture 7" descr="A circular drawing of a group of people&#10;&#10;AI-generated content may be incorrect.">
            <a:extLst>
              <a:ext uri="{FF2B5EF4-FFF2-40B4-BE49-F238E27FC236}">
                <a16:creationId xmlns:a16="http://schemas.microsoft.com/office/drawing/2014/main" id="{C1A06693-E64F-537A-B4FD-BF5E751CB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9100" y="5349649"/>
            <a:ext cx="1670957" cy="1428750"/>
          </a:xfrm>
          <a:prstGeom prst="rect">
            <a:avLst/>
          </a:prstGeom>
        </p:spPr>
      </p:pic>
      <p:pic>
        <p:nvPicPr>
          <p:cNvPr id="9" name="Picture 8" descr="A circular design with a couple of women holding a baby&#10;&#10;AI-generated content may be incorrect.">
            <a:extLst>
              <a:ext uri="{FF2B5EF4-FFF2-40B4-BE49-F238E27FC236}">
                <a16:creationId xmlns:a16="http://schemas.microsoft.com/office/drawing/2014/main" id="{EF640384-06CB-C13E-4DE3-4A2C57C2A4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263" y="5338763"/>
            <a:ext cx="1628775" cy="1428750"/>
          </a:xfrm>
          <a:prstGeom prst="rect">
            <a:avLst/>
          </a:prstGeom>
        </p:spPr>
      </p:pic>
      <p:pic>
        <p:nvPicPr>
          <p:cNvPr id="10" name="Picture 9" descr="A circular picture of a family&#10;&#10;AI-generated content may be incorrect.">
            <a:extLst>
              <a:ext uri="{FF2B5EF4-FFF2-40B4-BE49-F238E27FC236}">
                <a16:creationId xmlns:a16="http://schemas.microsoft.com/office/drawing/2014/main" id="{08894C87-B364-43D0-41A6-810F331B29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7366" y="5339508"/>
            <a:ext cx="1628775" cy="1428750"/>
          </a:xfrm>
          <a:prstGeom prst="rect">
            <a:avLst/>
          </a:prstGeom>
        </p:spPr>
      </p:pic>
      <p:pic>
        <p:nvPicPr>
          <p:cNvPr id="11" name="Picture 10" descr="A circular drawing of a person sitting on a circle with people around it&#10;&#10;AI-generated content may be incorrect.">
            <a:extLst>
              <a:ext uri="{FF2B5EF4-FFF2-40B4-BE49-F238E27FC236}">
                <a16:creationId xmlns:a16="http://schemas.microsoft.com/office/drawing/2014/main" id="{DF6DCB1E-D87B-1935-68EB-8B997C4EC2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3869" y="5312909"/>
            <a:ext cx="1628775" cy="1419225"/>
          </a:xfrm>
          <a:prstGeom prst="rect">
            <a:avLst/>
          </a:prstGeom>
        </p:spPr>
      </p:pic>
      <p:pic>
        <p:nvPicPr>
          <p:cNvPr id="12" name="Picture 11" descr="A logo with a couple of people and a child&#10;&#10;AI-generated content may be incorrect.">
            <a:extLst>
              <a:ext uri="{FF2B5EF4-FFF2-40B4-BE49-F238E27FC236}">
                <a16:creationId xmlns:a16="http://schemas.microsoft.com/office/drawing/2014/main" id="{035A7ED5-040F-6490-5007-0346439F75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764" y="183696"/>
            <a:ext cx="971550" cy="752475"/>
          </a:xfrm>
          <a:prstGeom prst="rect">
            <a:avLst/>
          </a:prstGeom>
        </p:spPr>
      </p:pic>
      <p:pic>
        <p:nvPicPr>
          <p:cNvPr id="13" name="Picture 12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01914C55-632F-6605-A151-490FDCABFA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10888" y="178934"/>
            <a:ext cx="1123950" cy="62865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75E4C2-7B3C-1334-B2E3-D17EC3B7777B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6046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AAD6C-92E3-9B3B-65BB-7C634312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52" y="1096725"/>
            <a:ext cx="2903728" cy="4460194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accent2"/>
                </a:solidFill>
                <a:latin typeface="Cambria"/>
                <a:ea typeface="Cambria"/>
              </a:rPr>
              <a:t>Sustenance activities under NQAS</a:t>
            </a:r>
            <a:br>
              <a:rPr lang="en-US" sz="4000" b="1" dirty="0">
                <a:solidFill>
                  <a:schemeClr val="accent2"/>
                </a:solidFill>
                <a:latin typeface="Cambria"/>
                <a:ea typeface="Cambria"/>
              </a:rPr>
            </a:br>
            <a:r>
              <a:rPr lang="en-IN" sz="4000" dirty="0">
                <a:latin typeface="Cambria" panose="02040503050406030204" pitchFamily="18" charset="0"/>
                <a:ea typeface="Cambria" panose="02040503050406030204" pitchFamily="18" charset="0"/>
              </a:rPr>
              <a:t>NQAS </a:t>
            </a:r>
            <a:r>
              <a:rPr lang="hi-IN" sz="4000" dirty="0">
                <a:latin typeface="Cambria" panose="02040503050406030204" pitchFamily="18" charset="0"/>
                <a:ea typeface="Cambria" panose="02040503050406030204" pitchFamily="18" charset="0"/>
              </a:rPr>
              <a:t>के अंतर्गत स्थायित्व गतिविधियाँ</a:t>
            </a:r>
            <a:endParaRPr lang="en-US" sz="40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321D905D-C976-8835-8034-0346FD323D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112980"/>
              </p:ext>
            </p:extLst>
          </p:nvPr>
        </p:nvGraphicFramePr>
        <p:xfrm>
          <a:off x="3007360" y="405245"/>
          <a:ext cx="8878594" cy="6097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C269A1D-BFAD-7E42-95BE-59CD6C6184B1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0BD844-8DF7-CD00-DA75-666220E95431}"/>
              </a:ext>
            </a:extLst>
          </p:cNvPr>
          <p:cNvSpPr txBox="1"/>
          <p:nvPr/>
        </p:nvSpPr>
        <p:spPr>
          <a:xfrm>
            <a:off x="4362563" y="1059299"/>
            <a:ext cx="2637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chemeClr val="accent2"/>
                </a:solidFill>
              </a:rPr>
              <a:t>वर्ष में दो बार</a:t>
            </a:r>
            <a:r>
              <a:rPr lang="en-US" dirty="0">
                <a:solidFill>
                  <a:schemeClr val="accent2"/>
                </a:solidFill>
              </a:rPr>
              <a:t> - </a:t>
            </a:r>
            <a:r>
              <a:rPr lang="hi-IN" dirty="0">
                <a:solidFill>
                  <a:schemeClr val="accent2"/>
                </a:solidFill>
              </a:rPr>
              <a:t>जनसुनवाई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ECB99A-44FD-9F61-E6AC-3BE1DC538E50}"/>
              </a:ext>
            </a:extLst>
          </p:cNvPr>
          <p:cNvSpPr txBox="1"/>
          <p:nvPr/>
        </p:nvSpPr>
        <p:spPr>
          <a:xfrm>
            <a:off x="4362563" y="2660150"/>
            <a:ext cx="3958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chemeClr val="accent2"/>
                </a:solidFill>
              </a:rPr>
              <a:t>त्रैमासिक</a:t>
            </a:r>
            <a:r>
              <a:rPr lang="en-US" dirty="0">
                <a:solidFill>
                  <a:schemeClr val="accent2"/>
                </a:solidFill>
              </a:rPr>
              <a:t> - </a:t>
            </a:r>
            <a:r>
              <a:rPr lang="hi-IN" dirty="0">
                <a:solidFill>
                  <a:schemeClr val="accent2"/>
                </a:solidFill>
              </a:rPr>
              <a:t>वीएचएनडी बैठक, गैप क्लोजर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E832C2-C4F2-600A-85C9-6FA625FE0F7F}"/>
              </a:ext>
            </a:extLst>
          </p:cNvPr>
          <p:cNvSpPr txBox="1"/>
          <p:nvPr/>
        </p:nvSpPr>
        <p:spPr>
          <a:xfrm>
            <a:off x="4334239" y="4174869"/>
            <a:ext cx="55002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i-IN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मासिक - जेएएस बैठक, अभियान,गुणवत्ता टीम बैठकें, </a:t>
            </a:r>
            <a:br>
              <a:rPr lang="en-US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</a:br>
            <a:r>
              <a:rPr lang="hi-IN" b="0" i="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संकेतक निगरानी, ​​प्रदर्शन समीक्षा</a:t>
            </a:r>
          </a:p>
          <a:p>
            <a:pPr algn="l"/>
            <a:br>
              <a:rPr lang="hi-IN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</a:br>
            <a:endParaRPr lang="hi-IN" b="0" i="0" dirty="0">
              <a:solidFill>
                <a:srgbClr val="1F1F1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298022-D778-739B-9291-3215598D8421}"/>
              </a:ext>
            </a:extLst>
          </p:cNvPr>
          <p:cNvSpPr txBox="1"/>
          <p:nvPr/>
        </p:nvSpPr>
        <p:spPr>
          <a:xfrm>
            <a:off x="4334239" y="5856068"/>
            <a:ext cx="7300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i-IN" dirty="0">
                <a:solidFill>
                  <a:schemeClr val="accent2"/>
                </a:solidFill>
              </a:rPr>
              <a:t>वार्षिक - सामाजिक अंकेक्षण, चिकित्सा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hi-IN" dirty="0">
                <a:solidFill>
                  <a:schemeClr val="accent2"/>
                </a:solidFill>
              </a:rPr>
              <a:t>के लिए जांच और टीकाकरण,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hi-IN" dirty="0">
                <a:solidFill>
                  <a:schemeClr val="accent2"/>
                </a:solidFill>
              </a:rPr>
              <a:t>स्टाफ प्रदर्शन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hi-IN" dirty="0">
                <a:solidFill>
                  <a:schemeClr val="accent2"/>
                </a:solidFill>
              </a:rPr>
              <a:t>मूल्यांकन, दवा समीक्षा, एनसीडी के लिए जनसंख्या की जांच।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4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9" name="Rectangle 68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FAA81-E0E0-E5D7-267B-21EF99A37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596" y="371419"/>
            <a:ext cx="8823441" cy="1020412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Cambria"/>
                <a:ea typeface="Cambria"/>
              </a:rPr>
              <a:t>Support for sustaining the Quality</a:t>
            </a:r>
            <a:br>
              <a:rPr lang="en-US" sz="4000" b="1" dirty="0">
                <a:latin typeface="Cambria"/>
                <a:ea typeface="Cambria"/>
              </a:rPr>
            </a:br>
            <a:r>
              <a:rPr lang="hi-IN" sz="4000" dirty="0">
                <a:solidFill>
                  <a:schemeClr val="accent2"/>
                </a:solidFill>
              </a:rPr>
              <a:t>गुणवत्ता बनाए रखने के लिए समर्थन</a:t>
            </a:r>
            <a:endParaRPr lang="en-US" sz="4000" b="1" dirty="0">
              <a:solidFill>
                <a:schemeClr val="accent2"/>
              </a:solidFill>
              <a:latin typeface="Cambria"/>
              <a:ea typeface="Cambri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7DD4DFE-DA15-927E-9931-9B66B1B7AF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368699"/>
              </p:ext>
            </p:extLst>
          </p:nvPr>
        </p:nvGraphicFramePr>
        <p:xfrm>
          <a:off x="5302271" y="2018806"/>
          <a:ext cx="6521606" cy="4645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B21D896-CB34-906D-5764-6898E2C69F34}"/>
              </a:ext>
            </a:extLst>
          </p:cNvPr>
          <p:cNvSpPr/>
          <p:nvPr/>
        </p:nvSpPr>
        <p:spPr>
          <a:xfrm>
            <a:off x="-9525" y="-5080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AD7046B-D91C-BE83-ED94-000CDD997087}"/>
              </a:ext>
            </a:extLst>
          </p:cNvPr>
          <p:cNvGrpSpPr/>
          <p:nvPr/>
        </p:nvGrpSpPr>
        <p:grpSpPr>
          <a:xfrm>
            <a:off x="368123" y="2011680"/>
            <a:ext cx="4500455" cy="4645693"/>
            <a:chOff x="91865" y="2018806"/>
            <a:chExt cx="4500455" cy="4645693"/>
          </a:xfrm>
        </p:grpSpPr>
        <p:pic>
          <p:nvPicPr>
            <p:cNvPr id="13" name="Picture 12" descr="A person standing next to a stack of coins&#10;&#10;AI-generated content may be incorrect.">
              <a:extLst>
                <a:ext uri="{FF2B5EF4-FFF2-40B4-BE49-F238E27FC236}">
                  <a16:creationId xmlns:a16="http://schemas.microsoft.com/office/drawing/2014/main" id="{D595A573-20A7-777B-EFDA-033D73044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r="41499"/>
            <a:stretch>
              <a:fillRect/>
            </a:stretch>
          </p:blipFill>
          <p:spPr>
            <a:xfrm>
              <a:off x="91865" y="2018806"/>
              <a:ext cx="4500455" cy="464569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061EDE3-F198-9A0A-89CE-967CEF5A6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56" t="18101" r="18853" b="18604"/>
            <a:stretch>
              <a:fillRect/>
            </a:stretch>
          </p:blipFill>
          <p:spPr>
            <a:xfrm>
              <a:off x="2052320" y="4588000"/>
              <a:ext cx="1645920" cy="1659114"/>
            </a:xfrm>
            <a:prstGeom prst="ellipse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230AE9D-C1BD-E143-DECC-A418452C6462}"/>
              </a:ext>
            </a:extLst>
          </p:cNvPr>
          <p:cNvSpPr/>
          <p:nvPr/>
        </p:nvSpPr>
        <p:spPr>
          <a:xfrm>
            <a:off x="2016796" y="2277126"/>
            <a:ext cx="35100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1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Incentives</a:t>
            </a:r>
          </a:p>
        </p:txBody>
      </p:sp>
    </p:spTree>
    <p:extLst>
      <p:ext uri="{BB962C8B-B14F-4D97-AF65-F5344CB8AC3E}">
        <p14:creationId xmlns:p14="http://schemas.microsoft.com/office/powerpoint/2010/main" val="4128400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A2322EB-9498-168E-EB3C-D72350F6B5F9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6466" y="2996559"/>
            <a:ext cx="8283922" cy="864881"/>
          </a:xfrm>
          <a:solidFill>
            <a:schemeClr val="accent4">
              <a:lumMod val="5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>
                <a:solidFill>
                  <a:schemeClr val="bg1">
                    <a:lumMod val="95000"/>
                  </a:schemeClr>
                </a:solidFill>
              </a:rPr>
              <a:t>THANK YOU</a:t>
            </a:r>
            <a:endParaRPr lang="en-IN" sz="4800" b="1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E7330373-0217-36E8-0ECD-A1E815E4A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12" y="1814398"/>
            <a:ext cx="3146291" cy="3480184"/>
          </a:xfrm>
          <a:prstGeom prst="rect">
            <a:avLst/>
          </a:prstGeom>
        </p:spPr>
      </p:pic>
      <p:pic>
        <p:nvPicPr>
          <p:cNvPr id="12" name="Picture 4" descr="C:\Users\NHSRC\Desktop\1234567.png">
            <a:extLst>
              <a:ext uri="{FF2B5EF4-FFF2-40B4-BE49-F238E27FC236}">
                <a16:creationId xmlns:a16="http://schemas.microsoft.com/office/drawing/2014/main" id="{B58B41FF-52E2-54E6-B01B-451967CC5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2" y="306215"/>
            <a:ext cx="139436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HSRC\Desktop\123456.png">
            <a:extLst>
              <a:ext uri="{FF2B5EF4-FFF2-40B4-BE49-F238E27FC236}">
                <a16:creationId xmlns:a16="http://schemas.microsoft.com/office/drawing/2014/main" id="{810F7658-D145-C09A-CDD8-F84C6DB0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624" y="177800"/>
            <a:ext cx="1724830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9B83E3E0-3FE2-59EB-8342-9B5EDECB0533}"/>
              </a:ext>
            </a:extLst>
          </p:cNvPr>
          <p:cNvSpPr txBox="1">
            <a:spLocks/>
          </p:cNvSpPr>
          <p:nvPr/>
        </p:nvSpPr>
        <p:spPr>
          <a:xfrm>
            <a:off x="2514104" y="5331093"/>
            <a:ext cx="8382213" cy="1179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rgbClr val="C00000"/>
                </a:solidFill>
                <a:latin typeface="Cambria"/>
                <a:ea typeface="Cambria"/>
              </a:rPr>
              <a:t>Quality &amp; Patient Safety Team</a:t>
            </a:r>
          </a:p>
          <a:p>
            <a:r>
              <a:rPr lang="en-US" sz="2800" b="1">
                <a:solidFill>
                  <a:srgbClr val="C00000"/>
                </a:solidFill>
                <a:latin typeface="Cambria"/>
                <a:ea typeface="Cambria"/>
              </a:rPr>
              <a:t>National Health Systems Resource Centre</a:t>
            </a:r>
            <a:endParaRPr lang="en-IN" sz="2800">
              <a:solidFill>
                <a:srgbClr val="C00000"/>
              </a:solidFill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73445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735F1-A65C-8D70-EA42-E39256744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57201"/>
            <a:ext cx="10909640" cy="183265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Objective</a:t>
            </a:r>
            <a:r>
              <a:rPr lang="hi-IN" sz="6600" dirty="0"/>
              <a:t> </a:t>
            </a:r>
            <a:br>
              <a:rPr lang="en-US" sz="6600" dirty="0"/>
            </a:br>
            <a:r>
              <a:rPr lang="hi-IN" sz="6600" dirty="0"/>
              <a:t>सीखने के उद्देश्य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2343912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45E77B-D350-EC28-9350-0E8BBE219082}"/>
              </a:ext>
            </a:extLst>
          </p:cNvPr>
          <p:cNvSpPr/>
          <p:nvPr/>
        </p:nvSpPr>
        <p:spPr>
          <a:xfrm>
            <a:off x="1247775" y="3105259"/>
            <a:ext cx="10220445" cy="292577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1AB08-36E2-7B14-5442-CAC49429A8F9}"/>
              </a:ext>
            </a:extLst>
          </p:cNvPr>
          <p:cNvSpPr txBox="1"/>
          <p:nvPr/>
        </p:nvSpPr>
        <p:spPr>
          <a:xfrm>
            <a:off x="1670250" y="3177604"/>
            <a:ext cx="1007805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To understand challenges faced in sustaining quality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of</a:t>
            </a: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Healthcare services.</a:t>
            </a:r>
          </a:p>
          <a:p>
            <a:r>
              <a:rPr lang="en-US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       </a:t>
            </a:r>
            <a:r>
              <a:rPr lang="hi-IN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स्वास्थ्य सेवाओं की गुणवत्ता को बनाए रखने में आने वाली चुनौतियों को  समझना</a:t>
            </a:r>
            <a:endParaRPr lang="en-US" sz="2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>
              <a:buFont typeface="Arial"/>
              <a:buChar char="•"/>
            </a:pPr>
            <a:r>
              <a:rPr lang="hi-IN" sz="240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To understand way forward for addressing these challenges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hi-IN" sz="2400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चुनौतियों का समाधान करने के लिए आगे की राह को समझना</a:t>
            </a:r>
            <a:endParaRPr lang="en-US" sz="2400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  <a:cs typeface="+mn-lt"/>
            </a:endParaRPr>
          </a:p>
          <a:p>
            <a:pPr marL="457200" indent="-457200">
              <a:buFont typeface="Arial"/>
              <a:buChar char="•"/>
            </a:pPr>
            <a:endParaRPr lang="hi-IN" dirty="0">
              <a:latin typeface="Cambria"/>
              <a:ea typeface="Cambria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AEEAE0B-67F8-00AA-0ABB-5A90E22DBB94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451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F0735A-4A72-0FEA-1AB1-64C99CEEA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DDD586DE-9B0D-925D-67FB-391606065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F4012ED-0A42-DA7E-4270-17A47FC29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3B98065-5968-18AA-C0E4-757D930A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AA74C57-A397-16D8-80A7-680F080A14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68EE5-7C7F-B488-62CB-40B6952D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581" y="346445"/>
            <a:ext cx="8397908" cy="877729"/>
          </a:xfrm>
        </p:spPr>
        <p:txBody>
          <a:bodyPr anchor="ctr">
            <a:normAutofit fontScale="90000"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Challenges in sustaining the Quality</a:t>
            </a:r>
            <a:b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i-IN" sz="3600" dirty="0">
                <a:solidFill>
                  <a:schemeClr val="accent2"/>
                </a:solidFill>
              </a:rPr>
              <a:t>गुणवत्ता को बनाए रखने में आने वाली चुनौतियाँ</a:t>
            </a:r>
            <a:endParaRPr lang="en-US" sz="3600" b="1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AACDF4-33B5-0565-D288-BBC468A0E6EA}"/>
              </a:ext>
            </a:extLst>
          </p:cNvPr>
          <p:cNvGrpSpPr/>
          <p:nvPr/>
        </p:nvGrpSpPr>
        <p:grpSpPr>
          <a:xfrm>
            <a:off x="982006" y="1658018"/>
            <a:ext cx="9361302" cy="2512892"/>
            <a:chOff x="972468" y="2208184"/>
            <a:chExt cx="9361302" cy="251289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30EE7E1-A718-9753-ACE2-8B4C73D32927}"/>
                </a:ext>
              </a:extLst>
            </p:cNvPr>
            <p:cNvSpPr/>
            <p:nvPr/>
          </p:nvSpPr>
          <p:spPr>
            <a:xfrm>
              <a:off x="1323468" y="2208184"/>
              <a:ext cx="1098000" cy="10980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6" name="Rectangle 5" descr="Group of People">
              <a:extLst>
                <a:ext uri="{FF2B5EF4-FFF2-40B4-BE49-F238E27FC236}">
                  <a16:creationId xmlns:a16="http://schemas.microsoft.com/office/drawing/2014/main" id="{9E5490AF-9289-8B0C-C33E-9431015AB0FE}"/>
                </a:ext>
              </a:extLst>
            </p:cNvPr>
            <p:cNvSpPr/>
            <p:nvPr/>
          </p:nvSpPr>
          <p:spPr>
            <a:xfrm>
              <a:off x="1557468" y="2353145"/>
              <a:ext cx="630000" cy="630000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596E2A-997E-BCD7-F66E-23FCEF78A9DA}"/>
                </a:ext>
              </a:extLst>
            </p:cNvPr>
            <p:cNvSpPr/>
            <p:nvPr/>
          </p:nvSpPr>
          <p:spPr>
            <a:xfrm>
              <a:off x="972468" y="3717160"/>
              <a:ext cx="1800000" cy="787500"/>
            </a:xfrm>
            <a:custGeom>
              <a:avLst/>
              <a:gdLst>
                <a:gd name="connsiteX0" fmla="*/ 0 w 1800000"/>
                <a:gd name="connsiteY0" fmla="*/ 0 h 787500"/>
                <a:gd name="connsiteX1" fmla="*/ 1800000 w 1800000"/>
                <a:gd name="connsiteY1" fmla="*/ 0 h 787500"/>
                <a:gd name="connsiteX2" fmla="*/ 1800000 w 1800000"/>
                <a:gd name="connsiteY2" fmla="*/ 787500 h 787500"/>
                <a:gd name="connsiteX3" fmla="*/ 0 w 1800000"/>
                <a:gd name="connsiteY3" fmla="*/ 787500 h 787500"/>
                <a:gd name="connsiteX4" fmla="*/ 0 w 1800000"/>
                <a:gd name="connsiteY4" fmla="*/ 0 h 7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87500">
                  <a:moveTo>
                    <a:pt x="0" y="0"/>
                  </a:moveTo>
                  <a:lnTo>
                    <a:pt x="1800000" y="0"/>
                  </a:lnTo>
                  <a:lnTo>
                    <a:pt x="1800000" y="787500"/>
                  </a:lnTo>
                  <a:lnTo>
                    <a:pt x="0" y="78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b="1" kern="1200" dirty="0">
                  <a:solidFill>
                    <a:srgbClr val="7030A0"/>
                  </a:solidFill>
                  <a:latin typeface="Cambria"/>
                  <a:ea typeface="Cambria"/>
                </a:rPr>
                <a:t>Human Resource </a:t>
              </a:r>
            </a:p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i-IN" sz="1400" b="1" dirty="0">
                  <a:solidFill>
                    <a:schemeClr val="accent2"/>
                  </a:solidFill>
                </a:rPr>
                <a:t>मानव संसाधन</a:t>
              </a:r>
              <a:r>
                <a:rPr lang="hi-IN" sz="1400" dirty="0">
                  <a:solidFill>
                    <a:schemeClr val="accent2"/>
                  </a:solidFill>
                </a:rPr>
                <a:t> </a:t>
              </a:r>
              <a:endParaRPr lang="en-US" sz="1400" b="1" kern="1200" dirty="0">
                <a:solidFill>
                  <a:schemeClr val="accent2"/>
                </a:solidFill>
                <a:latin typeface="Cambria"/>
                <a:ea typeface="Cambria"/>
              </a:endParaRPr>
            </a:p>
            <a:p>
              <a:pPr marL="0" lvl="0" indent="0" algn="ctr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100" b="1" kern="1200" dirty="0">
                <a:latin typeface="Cambria"/>
                <a:ea typeface="Cambria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7387849-2A2F-2652-F6E8-1B15A6179BAA}"/>
                </a:ext>
              </a:extLst>
            </p:cNvPr>
            <p:cNvSpPr/>
            <p:nvPr/>
          </p:nvSpPr>
          <p:spPr>
            <a:xfrm>
              <a:off x="3729899" y="2251657"/>
              <a:ext cx="1098000" cy="10980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 descr="Confused Person">
              <a:extLst>
                <a:ext uri="{FF2B5EF4-FFF2-40B4-BE49-F238E27FC236}">
                  <a16:creationId xmlns:a16="http://schemas.microsoft.com/office/drawing/2014/main" id="{0BFDC6D7-CE8C-8582-027F-17A0709E72B1}"/>
                </a:ext>
              </a:extLst>
            </p:cNvPr>
            <p:cNvSpPr/>
            <p:nvPr/>
          </p:nvSpPr>
          <p:spPr>
            <a:xfrm>
              <a:off x="3960862" y="2508706"/>
              <a:ext cx="630000" cy="630000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403F3C5-778B-5858-AF2D-553DF92BADCA}"/>
                </a:ext>
              </a:extLst>
            </p:cNvPr>
            <p:cNvSpPr/>
            <p:nvPr/>
          </p:nvSpPr>
          <p:spPr>
            <a:xfrm>
              <a:off x="3524439" y="3717160"/>
              <a:ext cx="1800000" cy="787500"/>
            </a:xfrm>
            <a:custGeom>
              <a:avLst/>
              <a:gdLst>
                <a:gd name="connsiteX0" fmla="*/ 0 w 1800000"/>
                <a:gd name="connsiteY0" fmla="*/ 0 h 787500"/>
                <a:gd name="connsiteX1" fmla="*/ 1800000 w 1800000"/>
                <a:gd name="connsiteY1" fmla="*/ 0 h 787500"/>
                <a:gd name="connsiteX2" fmla="*/ 1800000 w 1800000"/>
                <a:gd name="connsiteY2" fmla="*/ 787500 h 787500"/>
                <a:gd name="connsiteX3" fmla="*/ 0 w 1800000"/>
                <a:gd name="connsiteY3" fmla="*/ 787500 h 787500"/>
                <a:gd name="connsiteX4" fmla="*/ 0 w 1800000"/>
                <a:gd name="connsiteY4" fmla="*/ 0 h 7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87500">
                  <a:moveTo>
                    <a:pt x="0" y="0"/>
                  </a:moveTo>
                  <a:lnTo>
                    <a:pt x="1800000" y="0"/>
                  </a:lnTo>
                  <a:lnTo>
                    <a:pt x="1800000" y="787500"/>
                  </a:lnTo>
                  <a:lnTo>
                    <a:pt x="0" y="78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b="1" kern="1200" dirty="0">
                  <a:solidFill>
                    <a:schemeClr val="accent3">
                      <a:lumMod val="75000"/>
                    </a:schemeClr>
                  </a:solidFill>
                  <a:latin typeface="Cambria"/>
                  <a:ea typeface="Cambria"/>
                </a:rPr>
                <a:t> Monitoring &amp; Evaluation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i-IN" sz="1400" dirty="0">
                  <a:solidFill>
                    <a:schemeClr val="accent2"/>
                  </a:solidFill>
                </a:rPr>
                <a:t>गुणवत्ता की निगरानी एवं आकलन</a:t>
              </a:r>
              <a:endParaRPr lang="en-US" sz="1400" b="1" kern="1200" dirty="0">
                <a:solidFill>
                  <a:schemeClr val="accent2"/>
                </a:solidFill>
                <a:latin typeface="Cambria"/>
                <a:ea typeface="Cambria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F017BB0-49BF-0029-31C0-9DF5359ADAE6}"/>
                </a:ext>
              </a:extLst>
            </p:cNvPr>
            <p:cNvSpPr/>
            <p:nvPr/>
          </p:nvSpPr>
          <p:spPr>
            <a:xfrm>
              <a:off x="6203965" y="2257078"/>
              <a:ext cx="1098000" cy="10980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12" name="Rectangle 11" descr="Users">
              <a:extLst>
                <a:ext uri="{FF2B5EF4-FFF2-40B4-BE49-F238E27FC236}">
                  <a16:creationId xmlns:a16="http://schemas.microsoft.com/office/drawing/2014/main" id="{371A4676-5CC8-B5E2-D377-92D84C5E33B5}"/>
                </a:ext>
              </a:extLst>
            </p:cNvPr>
            <p:cNvSpPr/>
            <p:nvPr/>
          </p:nvSpPr>
          <p:spPr>
            <a:xfrm>
              <a:off x="6427716" y="2508706"/>
              <a:ext cx="630000" cy="630000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4FF5C4D-6185-7D0C-7119-05C6CC31BA9B}"/>
                </a:ext>
              </a:extLst>
            </p:cNvPr>
            <p:cNvSpPr/>
            <p:nvPr/>
          </p:nvSpPr>
          <p:spPr>
            <a:xfrm>
              <a:off x="5981799" y="3702987"/>
              <a:ext cx="1800000" cy="1018089"/>
            </a:xfrm>
            <a:custGeom>
              <a:avLst/>
              <a:gdLst>
                <a:gd name="connsiteX0" fmla="*/ 0 w 1800000"/>
                <a:gd name="connsiteY0" fmla="*/ 0 h 787500"/>
                <a:gd name="connsiteX1" fmla="*/ 1800000 w 1800000"/>
                <a:gd name="connsiteY1" fmla="*/ 0 h 787500"/>
                <a:gd name="connsiteX2" fmla="*/ 1800000 w 1800000"/>
                <a:gd name="connsiteY2" fmla="*/ 787500 h 787500"/>
                <a:gd name="connsiteX3" fmla="*/ 0 w 1800000"/>
                <a:gd name="connsiteY3" fmla="*/ 787500 h 787500"/>
                <a:gd name="connsiteX4" fmla="*/ 0 w 1800000"/>
                <a:gd name="connsiteY4" fmla="*/ 0 h 7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87500">
                  <a:moveTo>
                    <a:pt x="0" y="0"/>
                  </a:moveTo>
                  <a:lnTo>
                    <a:pt x="1800000" y="0"/>
                  </a:lnTo>
                  <a:lnTo>
                    <a:pt x="1800000" y="787500"/>
                  </a:lnTo>
                  <a:lnTo>
                    <a:pt x="0" y="78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b="1" kern="1200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mbria"/>
                  <a:ea typeface="Cambria"/>
                </a:rPr>
                <a:t>Stakeholder involvement</a:t>
              </a:r>
            </a:p>
            <a:p>
              <a:pPr lvl="0" algn="ctr" defTabSz="488950">
                <a:spcBef>
                  <a:spcPct val="0"/>
                </a:spcBef>
                <a:spcAft>
                  <a:spcPct val="35000"/>
                </a:spcAft>
                <a:defRPr cap="all"/>
              </a:pPr>
              <a:r>
                <a:rPr lang="hi-IN" sz="1400" dirty="0">
                  <a:solidFill>
                    <a:schemeClr val="accent2"/>
                  </a:solidFill>
                </a:rPr>
                <a:t>गुणवत्ता सुधार में हितधारकों की भूमिका</a:t>
              </a:r>
              <a:endParaRPr lang="en-US" sz="1400" b="1" kern="1200" dirty="0">
                <a:solidFill>
                  <a:schemeClr val="accent2"/>
                </a:solidFill>
                <a:latin typeface="Cambria"/>
                <a:ea typeface="Cambria"/>
              </a:endParaRP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100" b="1" kern="1200" dirty="0">
                <a:latin typeface="Cambria"/>
                <a:ea typeface="Cambria"/>
              </a:endParaRP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endParaRPr lang="en-US" sz="1100" b="1" kern="1200" dirty="0">
                <a:latin typeface="Cambria"/>
                <a:ea typeface="Cambria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78048C2-36B6-E3F5-1AB4-04B35AFEE7F4}"/>
                </a:ext>
              </a:extLst>
            </p:cNvPr>
            <p:cNvSpPr/>
            <p:nvPr/>
          </p:nvSpPr>
          <p:spPr>
            <a:xfrm>
              <a:off x="8712677" y="2257622"/>
              <a:ext cx="1098000" cy="1098000"/>
            </a:xfrm>
            <a:prstGeom prst="ellipse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18" name="Rectangle 17" descr="Ribbon">
              <a:extLst>
                <a:ext uri="{FF2B5EF4-FFF2-40B4-BE49-F238E27FC236}">
                  <a16:creationId xmlns:a16="http://schemas.microsoft.com/office/drawing/2014/main" id="{282A1B19-6214-CEBE-3EF2-AF632BA95A99}"/>
                </a:ext>
              </a:extLst>
            </p:cNvPr>
            <p:cNvSpPr/>
            <p:nvPr/>
          </p:nvSpPr>
          <p:spPr>
            <a:xfrm>
              <a:off x="8946677" y="2410622"/>
              <a:ext cx="630000" cy="630000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IN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1A2DAE-50DE-D267-3DC5-1537D0B050E6}"/>
                </a:ext>
              </a:extLst>
            </p:cNvPr>
            <p:cNvSpPr/>
            <p:nvPr/>
          </p:nvSpPr>
          <p:spPr>
            <a:xfrm>
              <a:off x="8533770" y="3623076"/>
              <a:ext cx="1800000" cy="1098000"/>
            </a:xfrm>
            <a:custGeom>
              <a:avLst/>
              <a:gdLst>
                <a:gd name="connsiteX0" fmla="*/ 0 w 1800000"/>
                <a:gd name="connsiteY0" fmla="*/ 0 h 787500"/>
                <a:gd name="connsiteX1" fmla="*/ 1800000 w 1800000"/>
                <a:gd name="connsiteY1" fmla="*/ 0 h 787500"/>
                <a:gd name="connsiteX2" fmla="*/ 1800000 w 1800000"/>
                <a:gd name="connsiteY2" fmla="*/ 787500 h 787500"/>
                <a:gd name="connsiteX3" fmla="*/ 0 w 1800000"/>
                <a:gd name="connsiteY3" fmla="*/ 787500 h 787500"/>
                <a:gd name="connsiteX4" fmla="*/ 0 w 1800000"/>
                <a:gd name="connsiteY4" fmla="*/ 0 h 7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787500">
                  <a:moveTo>
                    <a:pt x="0" y="0"/>
                  </a:moveTo>
                  <a:lnTo>
                    <a:pt x="1800000" y="0"/>
                  </a:lnTo>
                  <a:lnTo>
                    <a:pt x="1800000" y="787500"/>
                  </a:lnTo>
                  <a:lnTo>
                    <a:pt x="0" y="787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1400" b="1" kern="1200" dirty="0">
                  <a:solidFill>
                    <a:schemeClr val="accent6">
                      <a:lumMod val="75000"/>
                    </a:schemeClr>
                  </a:solidFill>
                  <a:latin typeface="Cambria"/>
                  <a:ea typeface="Cambria"/>
                </a:rPr>
                <a:t>Motivation &amp; </a:t>
              </a:r>
              <a:r>
                <a:rPr lang="en-US" sz="1400" b="1" dirty="0">
                  <a:solidFill>
                    <a:schemeClr val="accent6">
                      <a:lumMod val="75000"/>
                    </a:schemeClr>
                  </a:solidFill>
                  <a:latin typeface="Cambria"/>
                  <a:ea typeface="Cambria"/>
                </a:rPr>
                <a:t>accountability</a:t>
              </a:r>
            </a:p>
            <a:p>
              <a:pPr marL="0" lvl="0" indent="0" algn="ctr" defTabSz="4889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hi-IN" sz="1400" dirty="0">
                  <a:solidFill>
                    <a:schemeClr val="accent2"/>
                  </a:solidFill>
                </a:rPr>
                <a:t>प्रेरणा एवं उनकी जवाबदेही </a:t>
              </a:r>
              <a:endParaRPr lang="en-US" sz="1400" kern="1200" dirty="0">
                <a:solidFill>
                  <a:schemeClr val="accent2"/>
                </a:solidFill>
                <a:latin typeface="Cambria"/>
                <a:ea typeface="Cambria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FBE9563-1557-9F1A-2EB2-1AC6BEC09EBF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30112-6D3A-977A-6F8D-6203D6918771}"/>
              </a:ext>
            </a:extLst>
          </p:cNvPr>
          <p:cNvSpPr txBox="1"/>
          <p:nvPr/>
        </p:nvSpPr>
        <p:spPr>
          <a:xfrm>
            <a:off x="756139" y="4707513"/>
            <a:ext cx="23266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Transfer of HR/ </a:t>
            </a:r>
            <a:r>
              <a:rPr lang="hi-IN" dirty="0">
                <a:solidFill>
                  <a:schemeClr val="accent2"/>
                </a:solidFill>
              </a:rPr>
              <a:t>मानव संसाधन का स्थानांतरण</a:t>
            </a:r>
            <a:endParaRPr 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Lack of Trainings/ </a:t>
            </a:r>
            <a:r>
              <a:rPr lang="hi-IN" dirty="0">
                <a:solidFill>
                  <a:schemeClr val="accent2"/>
                </a:solidFill>
              </a:rPr>
              <a:t>प्रशिक्षण की कमी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IN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D4CD7-94F7-7C22-BAEF-3B80DEBED7F4}"/>
              </a:ext>
            </a:extLst>
          </p:cNvPr>
          <p:cNvSpPr txBox="1"/>
          <p:nvPr/>
        </p:nvSpPr>
        <p:spPr>
          <a:xfrm>
            <a:off x="3203696" y="4759008"/>
            <a:ext cx="2395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Loop Closure for identified gap/ </a:t>
            </a:r>
            <a:r>
              <a:rPr lang="hi-IN" dirty="0">
                <a:solidFill>
                  <a:schemeClr val="accent2"/>
                </a:solidFill>
              </a:rPr>
              <a:t>पहचानी गई कमी का निवारण (लूप क्लोज़र)</a:t>
            </a:r>
            <a:endParaRPr lang="en-IN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1D76D5-70C0-119C-C82F-B820BA99489D}"/>
              </a:ext>
            </a:extLst>
          </p:cNvPr>
          <p:cNvSpPr txBox="1"/>
          <p:nvPr/>
        </p:nvSpPr>
        <p:spPr>
          <a:xfrm>
            <a:off x="5885670" y="4757229"/>
            <a:ext cx="2395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latin typeface="Cambria" panose="02040503050406030204" pitchFamily="18" charset="0"/>
                <a:ea typeface="Cambria" panose="02040503050406030204" pitchFamily="18" charset="0"/>
              </a:rPr>
              <a:t>Involvement of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JAS, PSG &amp; Local Bodies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JAS, PSG </a:t>
            </a:r>
            <a:r>
              <a:rPr lang="hi-IN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और स्थानीय निकाय कार्यक्रमों में शामिल हैं"</a:t>
            </a:r>
            <a:endParaRPr lang="en-US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9E3910-8401-5017-4C05-67F9C3744CEC}"/>
              </a:ext>
            </a:extLst>
          </p:cNvPr>
          <p:cNvSpPr txBox="1"/>
          <p:nvPr/>
        </p:nvSpPr>
        <p:spPr>
          <a:xfrm>
            <a:off x="8567644" y="4757229"/>
            <a:ext cx="3005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Lack of enthusiasm among staff due to adverse results</a:t>
            </a:r>
          </a:p>
          <a:p>
            <a:r>
              <a:rPr lang="hi-IN" dirty="0">
                <a:solidFill>
                  <a:schemeClr val="accent2"/>
                </a:solidFill>
              </a:rPr>
              <a:t>प्रतिकूल परिणामों के कारण कर्मचारियों में उत्साह की कमी</a:t>
            </a:r>
            <a:endParaRPr lang="en-IN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7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86E047-316C-7D39-4126-CD8908C0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C3B0A381-5C6E-5FEB-DF6E-BC064F03F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D30A66B1-5E73-D674-BCD5-531D5BBC0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6FF9BE7E-334A-4977-DA5A-50FE87918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B1BDA90-6704-4353-3F9F-718089E3C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3613E76-7AFB-C9AA-7969-021DBB768FCD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EE0217F-CC7B-D403-D7FA-ABE8F2B77858}"/>
              </a:ext>
            </a:extLst>
          </p:cNvPr>
          <p:cNvSpPr/>
          <p:nvPr/>
        </p:nvSpPr>
        <p:spPr>
          <a:xfrm>
            <a:off x="71119" y="91440"/>
            <a:ext cx="12009121" cy="15003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C4416D-1558-76D7-AD17-AE5F78FB4729}"/>
              </a:ext>
            </a:extLst>
          </p:cNvPr>
          <p:cNvSpPr txBox="1"/>
          <p:nvPr/>
        </p:nvSpPr>
        <p:spPr>
          <a:xfrm>
            <a:off x="3403188" y="4211517"/>
            <a:ext cx="1449000" cy="21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E2566FBF-1365-5024-A66E-A38CB3BAF8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68836400"/>
              </p:ext>
            </p:extLst>
          </p:nvPr>
        </p:nvGraphicFramePr>
        <p:xfrm>
          <a:off x="220048" y="1734065"/>
          <a:ext cx="9195135" cy="4890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CE01DF5-D67C-3E9F-DDA4-801629D6B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77" y="381701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Solutions for sustaining the Quality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CD39BE6-2F54-6F56-7AA7-2E374F1839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3" b="29018"/>
          <a:stretch/>
        </p:blipFill>
        <p:spPr>
          <a:xfrm>
            <a:off x="9486135" y="3853359"/>
            <a:ext cx="2634912" cy="235314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D4BF0E-3106-756B-8C38-0739BD93BD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946" y="1631835"/>
            <a:ext cx="2660294" cy="21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77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A37896-9E57-BEE4-AB7B-C8ACDE25F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0C932FB0-BD39-F6AE-0D1D-FEBDCC015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1E62477-387E-E351-4260-9ADF13FDF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23C95E8-0F19-7B7E-726C-B4639B4C1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5985132-DF72-312F-4530-2DA364C3E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3CC95C0-4528-69EB-4CD2-FBBE0D4F7BB2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65D694-0371-1414-C8CB-8725538D2CA0}"/>
              </a:ext>
            </a:extLst>
          </p:cNvPr>
          <p:cNvSpPr/>
          <p:nvPr/>
        </p:nvSpPr>
        <p:spPr>
          <a:xfrm>
            <a:off x="71119" y="91440"/>
            <a:ext cx="12009121" cy="150038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3B0F60-2900-AF70-A473-DAB05E5E88A3}"/>
              </a:ext>
            </a:extLst>
          </p:cNvPr>
          <p:cNvSpPr txBox="1"/>
          <p:nvPr/>
        </p:nvSpPr>
        <p:spPr>
          <a:xfrm>
            <a:off x="3403188" y="4211517"/>
            <a:ext cx="1449000" cy="2140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8EE00321-663B-6308-E500-FA03A49E87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6878148"/>
              </p:ext>
            </p:extLst>
          </p:nvPr>
        </p:nvGraphicFramePr>
        <p:xfrm>
          <a:off x="340361" y="1882086"/>
          <a:ext cx="8163560" cy="4742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03996F8-6B32-16DB-1FDC-5EB890150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677" y="381701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Solutions for sustaining the Quality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2105A-5808-31F3-8F2E-123985C51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040" y="1593473"/>
            <a:ext cx="3545841" cy="517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54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14F3-3694-B29A-F8DC-D894E2E08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" y="0"/>
            <a:ext cx="10515600" cy="1325563"/>
          </a:xfrm>
        </p:spPr>
        <p:txBody>
          <a:bodyPr/>
          <a:lstStyle/>
          <a:p>
            <a:r>
              <a:rPr lang="en-IN" b="1" dirty="0"/>
              <a:t>Visual Improvement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EC3800A-A291-B624-B5EA-A64AE0284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29" y="1275553"/>
            <a:ext cx="3696179" cy="5131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BCFB81-6708-EF65-7B7F-559B1EAF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219" y="1271982"/>
            <a:ext cx="3684743" cy="5131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FCC7F47-1E0A-4C2E-9B1B-B6FBB36AA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92" y="73666"/>
            <a:ext cx="3409950" cy="305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81E6A66-D77C-42B6-650B-CD5283CB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092" y="3571876"/>
            <a:ext cx="3409950" cy="31981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87F515-B0D3-F646-C25D-75662649FB27}"/>
              </a:ext>
            </a:extLst>
          </p:cNvPr>
          <p:cNvSpPr/>
          <p:nvPr/>
        </p:nvSpPr>
        <p:spPr>
          <a:xfrm>
            <a:off x="218127" y="6082904"/>
            <a:ext cx="1600200" cy="317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Before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0F002-C46B-0330-ACAD-80EEFF79CA9B}"/>
              </a:ext>
            </a:extLst>
          </p:cNvPr>
          <p:cNvSpPr/>
          <p:nvPr/>
        </p:nvSpPr>
        <p:spPr>
          <a:xfrm>
            <a:off x="4059083" y="6060675"/>
            <a:ext cx="1600200" cy="317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After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560790-62E6-2918-9474-16021976C761}"/>
              </a:ext>
            </a:extLst>
          </p:cNvPr>
          <p:cNvSpPr/>
          <p:nvPr/>
        </p:nvSpPr>
        <p:spPr>
          <a:xfrm>
            <a:off x="10060778" y="2783281"/>
            <a:ext cx="1600200" cy="317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Before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9326D6-F2AF-9BD0-B090-CAA31B3618F9}"/>
              </a:ext>
            </a:extLst>
          </p:cNvPr>
          <p:cNvSpPr/>
          <p:nvPr/>
        </p:nvSpPr>
        <p:spPr>
          <a:xfrm>
            <a:off x="10083643" y="6424805"/>
            <a:ext cx="1600200" cy="3171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After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8C6AE-00BA-78AB-8C4F-257A6E2F7B57}"/>
              </a:ext>
            </a:extLst>
          </p:cNvPr>
          <p:cNvSpPr/>
          <p:nvPr/>
        </p:nvSpPr>
        <p:spPr>
          <a:xfrm>
            <a:off x="9283543" y="3174047"/>
            <a:ext cx="1600200" cy="317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OPD </a:t>
            </a:r>
            <a:r>
              <a:rPr lang="en-IN" dirty="0" err="1"/>
              <a:t>arera</a:t>
            </a:r>
            <a:endParaRPr lang="en-IN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D2630D-C888-6282-6017-2C84B530AECF}"/>
              </a:ext>
            </a:extLst>
          </p:cNvPr>
          <p:cNvSpPr/>
          <p:nvPr/>
        </p:nvSpPr>
        <p:spPr>
          <a:xfrm>
            <a:off x="2714626" y="6452942"/>
            <a:ext cx="3171824" cy="3171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OPD drug storage area</a:t>
            </a:r>
          </a:p>
        </p:txBody>
      </p:sp>
    </p:spTree>
    <p:extLst>
      <p:ext uri="{BB962C8B-B14F-4D97-AF65-F5344CB8AC3E}">
        <p14:creationId xmlns:p14="http://schemas.microsoft.com/office/powerpoint/2010/main" val="3231625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BE33-A971-2B4E-6A2A-90C24B22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71" y="122148"/>
            <a:ext cx="11881329" cy="7961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 dirty="0">
                <a:latin typeface="Cambria"/>
                <a:ea typeface="Cambria"/>
              </a:rPr>
              <a:t>Sustenance through Assessments/ </a:t>
            </a:r>
            <a:r>
              <a:rPr lang="hi-IN" sz="3600" dirty="0">
                <a:solidFill>
                  <a:schemeClr val="accent2">
                    <a:lumMod val="75000"/>
                  </a:schemeClr>
                </a:solidFill>
              </a:rPr>
              <a:t>मूल्यांकन के द्वारा निरंतरता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mbria"/>
              <a:ea typeface="Cambria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2ABD7A59-996F-97E9-51F4-BDA55BD66B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538158"/>
              </p:ext>
            </p:extLst>
          </p:nvPr>
        </p:nvGraphicFramePr>
        <p:xfrm>
          <a:off x="488724" y="1565456"/>
          <a:ext cx="10839422" cy="4291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35B49D5-DCD0-08D5-FA0E-A6F056C0046F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99444D-829D-04F5-9804-87D4EDEE0ED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23407" r="8234" b="3555"/>
          <a:stretch>
            <a:fillRect/>
          </a:stretch>
        </p:blipFill>
        <p:spPr>
          <a:xfrm>
            <a:off x="281720" y="1184565"/>
            <a:ext cx="11252189" cy="52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79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FDEF5-A69A-D3DF-E835-A93F26337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70C7-DA3F-5310-4A75-35F586A57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671" y="122148"/>
            <a:ext cx="11881329" cy="796174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US" sz="3600" b="1" dirty="0">
                <a:latin typeface="Cambria"/>
                <a:ea typeface="Cambria"/>
              </a:rPr>
              <a:t>Sustenance through Assessments/ </a:t>
            </a:r>
            <a:r>
              <a:rPr lang="hi-IN" sz="3600" dirty="0">
                <a:solidFill>
                  <a:schemeClr val="accent2">
                    <a:lumMod val="75000"/>
                  </a:schemeClr>
                </a:solidFill>
              </a:rPr>
              <a:t>मूल्यांकन के द्वारा निरंतरता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Cambria"/>
              <a:ea typeface="Cambria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470D74D1-F324-8175-3508-5A0A5C7C39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3891243"/>
              </p:ext>
            </p:extLst>
          </p:nvPr>
        </p:nvGraphicFramePr>
        <p:xfrm>
          <a:off x="758888" y="1507371"/>
          <a:ext cx="10839422" cy="4343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76681B5-9BFA-C178-0091-F1C7DBD807BA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3860B0-591A-4F0C-485C-50FCC02FF562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t="23407" r="8234" b="3555"/>
          <a:stretch>
            <a:fillRect/>
          </a:stretch>
        </p:blipFill>
        <p:spPr>
          <a:xfrm>
            <a:off x="593690" y="1250831"/>
            <a:ext cx="11096083" cy="5089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804517-B8F4-8830-EC6F-4DB20472D18C}"/>
              </a:ext>
            </a:extLst>
          </p:cNvPr>
          <p:cNvSpPr txBox="1"/>
          <p:nvPr/>
        </p:nvSpPr>
        <p:spPr>
          <a:xfrm>
            <a:off x="831624" y="4216906"/>
            <a:ext cx="1033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Surprise Assessment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/ </a:t>
            </a:r>
            <a:r>
              <a:rPr lang="hi-IN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सुप्राइज मूल्यांकन</a:t>
            </a:r>
            <a:r>
              <a:rPr lang="en-US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- As per the mandate, A total of 10% of certified facilities are selected for surprise visits who have attain certificate on / or before current financial year</a:t>
            </a:r>
          </a:p>
          <a:p>
            <a:r>
              <a:rPr lang="hi-IN" dirty="0">
                <a:solidFill>
                  <a:schemeClr val="accent2"/>
                </a:solidFill>
              </a:rPr>
              <a:t>नियम के अनुसार, वर्तमान वित्तीय वर्ष या उससे पहले प्रमाणित सुविधाओं में से 10% का अचानक निरीक्षण किया जाता है।</a:t>
            </a:r>
            <a:endParaRPr lang="en-IN" dirty="0">
              <a:solidFill>
                <a:schemeClr val="accent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641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631DF97-1485-3EAD-B32A-A85E20B8C8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5588503"/>
              </p:ext>
            </p:extLst>
          </p:nvPr>
        </p:nvGraphicFramePr>
        <p:xfrm>
          <a:off x="101600" y="1412470"/>
          <a:ext cx="5831840" cy="4785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2DCAB7F-E604-1B2F-42A1-49A0BBEDA13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1418271"/>
              </p:ext>
            </p:extLst>
          </p:nvPr>
        </p:nvGraphicFramePr>
        <p:xfrm>
          <a:off x="6044565" y="1625705"/>
          <a:ext cx="5873697" cy="4403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9719D52-F4DB-9A6A-C653-8B3941D46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700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Sustenance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D10996F-D1A2-5DF0-A8F0-7B8C225FB331}"/>
              </a:ext>
            </a:extLst>
          </p:cNvPr>
          <p:cNvSpPr/>
          <p:nvPr/>
        </p:nvSpPr>
        <p:spPr>
          <a:xfrm>
            <a:off x="-9525" y="0"/>
            <a:ext cx="12203960" cy="6858000"/>
          </a:xfrm>
          <a:custGeom>
            <a:avLst/>
            <a:gdLst>
              <a:gd name="connsiteX0" fmla="*/ 75502 w 12203960"/>
              <a:gd name="connsiteY0" fmla="*/ 75376 h 6858000"/>
              <a:gd name="connsiteX1" fmla="*/ 75502 w 12203960"/>
              <a:gd name="connsiteY1" fmla="*/ 6782624 h 6858000"/>
              <a:gd name="connsiteX2" fmla="*/ 12128459 w 12203960"/>
              <a:gd name="connsiteY2" fmla="*/ 6782624 h 6858000"/>
              <a:gd name="connsiteX3" fmla="*/ 12128459 w 12203960"/>
              <a:gd name="connsiteY3" fmla="*/ 75376 h 6858000"/>
              <a:gd name="connsiteX4" fmla="*/ 12128459 w 12203960"/>
              <a:gd name="connsiteY4" fmla="*/ 0 h 6858000"/>
              <a:gd name="connsiteX5" fmla="*/ 12203960 w 12203960"/>
              <a:gd name="connsiteY5" fmla="*/ 0 h 6858000"/>
              <a:gd name="connsiteX6" fmla="*/ 12203960 w 12203960"/>
              <a:gd name="connsiteY6" fmla="*/ 6858000 h 6858000"/>
              <a:gd name="connsiteX7" fmla="*/ 12192000 w 12203960"/>
              <a:gd name="connsiteY7" fmla="*/ 6858000 h 6858000"/>
              <a:gd name="connsiteX8" fmla="*/ 12128459 w 12203960"/>
              <a:gd name="connsiteY8" fmla="*/ 6858000 h 6858000"/>
              <a:gd name="connsiteX9" fmla="*/ 75502 w 12203960"/>
              <a:gd name="connsiteY9" fmla="*/ 6858000 h 6858000"/>
              <a:gd name="connsiteX10" fmla="*/ 1 w 12203960"/>
              <a:gd name="connsiteY10" fmla="*/ 6858000 h 6858000"/>
              <a:gd name="connsiteX11" fmla="*/ 0 w 12203960"/>
              <a:gd name="connsiteY11" fmla="*/ 6858000 h 6858000"/>
              <a:gd name="connsiteX12" fmla="*/ 0 w 12203960"/>
              <a:gd name="connsiteY12" fmla="*/ 6782624 h 6858000"/>
              <a:gd name="connsiteX13" fmla="*/ 1 w 12203960"/>
              <a:gd name="connsiteY13" fmla="*/ 6782624 h 6858000"/>
              <a:gd name="connsiteX14" fmla="*/ 1 w 12203960"/>
              <a:gd name="connsiteY14" fmla="*/ 75376 h 6858000"/>
              <a:gd name="connsiteX15" fmla="*/ 1 w 12203960"/>
              <a:gd name="connsiteY15" fmla="*/ 0 h 6858000"/>
              <a:gd name="connsiteX16" fmla="*/ 75502 w 12203960"/>
              <a:gd name="connsiteY16" fmla="*/ 0 h 6858000"/>
              <a:gd name="connsiteX17" fmla="*/ 12128459 w 12203960"/>
              <a:gd name="connsiteY1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203960" h="6858000">
                <a:moveTo>
                  <a:pt x="75502" y="75376"/>
                </a:moveTo>
                <a:lnTo>
                  <a:pt x="75502" y="6782624"/>
                </a:lnTo>
                <a:lnTo>
                  <a:pt x="12128459" y="6782624"/>
                </a:lnTo>
                <a:lnTo>
                  <a:pt x="12128459" y="75376"/>
                </a:lnTo>
                <a:close/>
                <a:moveTo>
                  <a:pt x="12128459" y="0"/>
                </a:moveTo>
                <a:lnTo>
                  <a:pt x="12203960" y="0"/>
                </a:lnTo>
                <a:lnTo>
                  <a:pt x="12203960" y="6858000"/>
                </a:lnTo>
                <a:lnTo>
                  <a:pt x="12192000" y="6858000"/>
                </a:lnTo>
                <a:lnTo>
                  <a:pt x="12128459" y="6858000"/>
                </a:lnTo>
                <a:lnTo>
                  <a:pt x="75502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782624"/>
                </a:lnTo>
                <a:lnTo>
                  <a:pt x="1" y="6782624"/>
                </a:lnTo>
                <a:lnTo>
                  <a:pt x="1" y="75376"/>
                </a:lnTo>
                <a:lnTo>
                  <a:pt x="1" y="0"/>
                </a:lnTo>
                <a:lnTo>
                  <a:pt x="75502" y="0"/>
                </a:lnTo>
                <a:lnTo>
                  <a:pt x="12128459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82115-C464-6AB1-490F-5C9AE57BB38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39892" y="3461067"/>
            <a:ext cx="800758" cy="6389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87C179-6C0C-E459-1B0B-1DB71DF449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73807" y="1893896"/>
            <a:ext cx="666843" cy="8192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46C1C9-0FA3-174A-96E9-E08B5BB75DD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83249" y="4867451"/>
            <a:ext cx="905001" cy="800212"/>
          </a:xfrm>
          <a:prstGeom prst="rect">
            <a:avLst/>
          </a:prstGeom>
        </p:spPr>
      </p:pic>
      <p:pic>
        <p:nvPicPr>
          <p:cNvPr id="19" name="Graphic 18" descr="Users with solid fill">
            <a:extLst>
              <a:ext uri="{FF2B5EF4-FFF2-40B4-BE49-F238E27FC236}">
                <a16:creationId xmlns:a16="http://schemas.microsoft.com/office/drawing/2014/main" id="{63A5751D-A083-7AB5-DC21-CAE5C694A68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141202" y="1770067"/>
            <a:ext cx="782320" cy="914400"/>
          </a:xfrm>
          <a:prstGeom prst="rect">
            <a:avLst/>
          </a:prstGeom>
        </p:spPr>
      </p:pic>
      <p:pic>
        <p:nvPicPr>
          <p:cNvPr id="21" name="Graphic 20" descr="Group with solid fill">
            <a:extLst>
              <a:ext uri="{FF2B5EF4-FFF2-40B4-BE49-F238E27FC236}">
                <a16:creationId xmlns:a16="http://schemas.microsoft.com/office/drawing/2014/main" id="{5FFE891E-42DF-3C00-E113-3C515082054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971254" y="3143621"/>
            <a:ext cx="877002" cy="877002"/>
          </a:xfrm>
          <a:prstGeom prst="rect">
            <a:avLst/>
          </a:prstGeom>
        </p:spPr>
      </p:pic>
      <p:pic>
        <p:nvPicPr>
          <p:cNvPr id="23" name="Graphic 22" descr="Building with solid fill">
            <a:extLst>
              <a:ext uri="{FF2B5EF4-FFF2-40B4-BE49-F238E27FC236}">
                <a16:creationId xmlns:a16="http://schemas.microsoft.com/office/drawing/2014/main" id="{C67A5D48-5B16-0C83-8681-767CE16EAA9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75162" y="4731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71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1503</TotalTime>
  <Words>893</Words>
  <Application>Microsoft Office PowerPoint</Application>
  <PresentationFormat>Widescreen</PresentationFormat>
  <Paragraphs>100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Cambria</vt:lpstr>
      <vt:lpstr>office theme</vt:lpstr>
      <vt:lpstr>      Sustenance of NQAS राष्ट्रीय गुणवत्ता आश्वासन मानकों का संरक्षण </vt:lpstr>
      <vt:lpstr>Learning Objective  सीखने के उद्देश्य</vt:lpstr>
      <vt:lpstr>Challenges in sustaining the Quality गुणवत्ता को बनाए रखने में आने वाली चुनौतियाँ</vt:lpstr>
      <vt:lpstr>Solutions for sustaining the Quality</vt:lpstr>
      <vt:lpstr>Solutions for sustaining the Quality</vt:lpstr>
      <vt:lpstr>Visual Improvement</vt:lpstr>
      <vt:lpstr>Sustenance through Assessments/ मूल्यांकन के द्वारा निरंतरता</vt:lpstr>
      <vt:lpstr>Sustenance through Assessments/ मूल्यांकन के द्वारा निरंतरता</vt:lpstr>
      <vt:lpstr>Sustenance</vt:lpstr>
      <vt:lpstr>Sustenance activities under NQAS NQAS के अंतर्गत स्थायित्व गतिविधियाँ</vt:lpstr>
      <vt:lpstr>Support for sustaining the Quality गुणवत्ता बनाए रखने के लिए समर्थन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Asus</dc:creator>
  <cp:lastModifiedBy>Aditi Sharma</cp:lastModifiedBy>
  <cp:revision>431</cp:revision>
  <dcterms:created xsi:type="dcterms:W3CDTF">2025-08-25T05:31:52Z</dcterms:created>
  <dcterms:modified xsi:type="dcterms:W3CDTF">2025-08-28T06:05:17Z</dcterms:modified>
</cp:coreProperties>
</file>